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16"/>
  </p:notesMasterIdLst>
  <p:handoutMasterIdLst>
    <p:handoutMasterId r:id="rId17"/>
  </p:handoutMasterIdLst>
  <p:sldIdLst>
    <p:sldId id="410" r:id="rId5"/>
    <p:sldId id="426" r:id="rId6"/>
    <p:sldId id="413" r:id="rId7"/>
    <p:sldId id="419" r:id="rId8"/>
    <p:sldId id="420" r:id="rId9"/>
    <p:sldId id="421" r:id="rId10"/>
    <p:sldId id="422" r:id="rId11"/>
    <p:sldId id="423" r:id="rId12"/>
    <p:sldId id="424" r:id="rId13"/>
    <p:sldId id="425" r:id="rId14"/>
    <p:sldId id="3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588" autoAdjust="0"/>
  </p:normalViewPr>
  <p:slideViewPr>
    <p:cSldViewPr snapToGrid="0">
      <p:cViewPr>
        <p:scale>
          <a:sx n="26" d="100"/>
          <a:sy n="26" d="100"/>
        </p:scale>
        <p:origin x="2148" y="5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11/8/2024</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11/8/2024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highlight>
                  <a:srgbClr val="FFFFFF"/>
                </a:highlight>
                <a:latin typeface="WordVisi_MSFontService"/>
              </a:rPr>
              <a:t>These benefits are made possible by sponsors, through their charter school application and oversight practices. When implemented with fidelity under a high-quality sponsor, well-run charter schools have the potential to positively influence academic achievement, parental involvement, community engagement, and educational innovation within a community. </a:t>
            </a:r>
            <a:r>
              <a:rPr lang="en-US" sz="1800" b="0" i="0" dirty="0">
                <a:solidFill>
                  <a:srgbClr val="000000"/>
                </a:solidFill>
                <a:effectLst/>
                <a:highlight>
                  <a:srgbClr val="FFFFFF"/>
                </a:highlight>
                <a:latin typeface="WordVisiPilcrow_MSFontService"/>
              </a:rPr>
              <a:t> </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2746819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176592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A3405-6FE3-1136-3A13-2353977077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69A7BA-DC8D-51CB-40B1-D244B55A4C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C17CAD-92E9-7095-0397-3A05D5BEAA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EB2EAC-D2C5-93F7-D101-6E9D0B9E9BE6}"/>
              </a:ext>
            </a:extLst>
          </p:cNvPr>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863317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highlight>
                  <a:srgbClr val="FFFFFF"/>
                </a:highlight>
                <a:latin typeface="WordVisi_MSFontService"/>
              </a:rPr>
              <a:t>Although charter schools are public schools, they are uniquely poised to provide several unique benefits to a community that district-run schools do not.</a:t>
            </a:r>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2495310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highlight>
                  <a:srgbClr val="FFFFFF"/>
                </a:highlight>
                <a:latin typeface="WordVisi_MSFontService"/>
              </a:rPr>
              <a:t>Improved Academic Performance</a:t>
            </a:r>
            <a:r>
              <a:rPr lang="en-US" sz="1800" b="0" i="0" dirty="0">
                <a:solidFill>
                  <a:srgbClr val="000000"/>
                </a:solidFill>
                <a:effectLst/>
                <a:highlight>
                  <a:srgbClr val="FFFFFF"/>
                </a:highlight>
                <a:latin typeface="WordVisi_MSFontService"/>
              </a:rPr>
              <a:t>: Charter schools often strive for high academic standards and innovative teaching methods, leading to improved educational outcomes for students. This can raise the overall level of education in the community and provide parents with additional options for their children's schooling.</a:t>
            </a:r>
            <a:r>
              <a:rPr lang="en-US" sz="1800" b="0" i="0" dirty="0">
                <a:solidFill>
                  <a:srgbClr val="000000"/>
                </a:solidFill>
                <a:effectLst/>
                <a:highlight>
                  <a:srgbClr val="FFFFFF"/>
                </a:highlight>
                <a:latin typeface="WordVisiPilcrow_MSFontService"/>
              </a:rPr>
              <a:t> </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293134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highlight>
                  <a:srgbClr val="FFFFFF"/>
                </a:highlight>
                <a:latin typeface="WordVisi_MSFontService"/>
              </a:rPr>
              <a:t>Choice and Parental Involvement</a:t>
            </a:r>
            <a:r>
              <a:rPr lang="en-US" sz="1800" b="0" i="0" dirty="0">
                <a:solidFill>
                  <a:srgbClr val="000000"/>
                </a:solidFill>
                <a:effectLst/>
                <a:highlight>
                  <a:srgbClr val="FFFFFF"/>
                </a:highlight>
                <a:latin typeface="WordVisi_MSFontService"/>
              </a:rPr>
              <a:t>: Charter schools provide parents with another choice in education, allowing them to select a school that aligns more closely with their child's needs and educational philosophy. This can increase parental involvement in their child's education and empower families to take an active role in school governance and decision-making.</a:t>
            </a:r>
            <a:r>
              <a:rPr lang="en-US" sz="1800" b="0" i="0" dirty="0">
                <a:solidFill>
                  <a:srgbClr val="000000"/>
                </a:solidFill>
                <a:effectLst/>
                <a:highlight>
                  <a:srgbClr val="FFFFFF"/>
                </a:highlight>
                <a:latin typeface="WordVisiPilcrow_MSFontService"/>
              </a:rPr>
              <a:t> </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2893236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highlight>
                  <a:srgbClr val="FFFFFF"/>
                </a:highlight>
                <a:latin typeface="WordVisi_MSFontService"/>
              </a:rPr>
              <a:t>Community Engagement</a:t>
            </a:r>
            <a:r>
              <a:rPr lang="en-US" sz="1800" b="0" i="0" dirty="0">
                <a:solidFill>
                  <a:srgbClr val="000000"/>
                </a:solidFill>
                <a:effectLst/>
                <a:highlight>
                  <a:srgbClr val="FFFFFF"/>
                </a:highlight>
                <a:latin typeface="WordVisi_MSFontService"/>
              </a:rPr>
              <a:t>: Charter schools often foster strong community ties and partnerships. They may collaborate with local businesses, community organizations, and universities to provide unique educational opportunities, internships, and resources for students, thereby enriching the community as a whole.</a:t>
            </a:r>
            <a:r>
              <a:rPr lang="en-US" sz="1800" b="0" i="0" dirty="0">
                <a:solidFill>
                  <a:srgbClr val="000000"/>
                </a:solidFill>
                <a:effectLst/>
                <a:highlight>
                  <a:srgbClr val="FFFFFF"/>
                </a:highlight>
                <a:latin typeface="WordVisiPilcrow_MSFontService"/>
              </a:rPr>
              <a:t> </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733423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a:t>
            </a:r>
            <a:r>
              <a:rPr lang="en-US" sz="1800" b="1" i="0" dirty="0">
                <a:solidFill>
                  <a:srgbClr val="000000"/>
                </a:solidFill>
                <a:effectLst/>
                <a:highlight>
                  <a:srgbClr val="FFFFFF"/>
                </a:highlight>
                <a:latin typeface="WordVisi_MSFontService"/>
              </a:rPr>
              <a:t>ddressing Specific Needs</a:t>
            </a:r>
            <a:r>
              <a:rPr lang="en-US" sz="1800" b="0" i="0" dirty="0">
                <a:solidFill>
                  <a:srgbClr val="000000"/>
                </a:solidFill>
                <a:effectLst/>
                <a:highlight>
                  <a:srgbClr val="FFFFFF"/>
                </a:highlight>
                <a:latin typeface="WordVisi_MSFontService"/>
              </a:rPr>
              <a:t>: Some charter schools are designed to serve specific populations or address particular educational challenges. For example, there are charter schools focused on STEM education, arts integration, bilingual education, or serving students with high needs. By catering to these specific needs, charter schools can fill gaps that traditional public schools may struggle to address adequately.</a:t>
            </a:r>
            <a:r>
              <a:rPr lang="en-US" sz="1800" b="0" i="0" dirty="0">
                <a:solidFill>
                  <a:srgbClr val="000000"/>
                </a:solidFill>
                <a:effectLst/>
                <a:highlight>
                  <a:srgbClr val="FFFFFF"/>
                </a:highlight>
                <a:latin typeface="WordVisiPilcrow_MSFontService"/>
              </a:rPr>
              <a:t> </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1196214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highlight>
                  <a:srgbClr val="FFFFFF"/>
                </a:highlight>
                <a:latin typeface="WordVisi_MSFontService"/>
              </a:rPr>
              <a:t>Economic Impact</a:t>
            </a:r>
            <a:r>
              <a:rPr lang="en-US" sz="1800" b="0" i="0" dirty="0">
                <a:solidFill>
                  <a:srgbClr val="000000"/>
                </a:solidFill>
                <a:effectLst/>
                <a:highlight>
                  <a:srgbClr val="FFFFFF"/>
                </a:highlight>
                <a:latin typeface="WordVisi_MSFontService"/>
              </a:rPr>
              <a:t>: High-quality charter schools can contribute to the local economy by attracting families to the area who are seeking better educational opportunities for their children. This can lead to increased property values and stimulate local businesses.</a:t>
            </a:r>
            <a:r>
              <a:rPr lang="en-US" sz="1800" b="0" i="0" dirty="0">
                <a:solidFill>
                  <a:srgbClr val="000000"/>
                </a:solidFill>
                <a:effectLst/>
                <a:highlight>
                  <a:srgbClr val="FFFFFF"/>
                </a:highlight>
                <a:latin typeface="WordVisiPilcrow_MSFontService"/>
              </a:rPr>
              <a:t> </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759179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highlight>
                  <a:srgbClr val="FFFFFF"/>
                </a:highlight>
                <a:latin typeface="WordVisi_MSFontService"/>
              </a:rPr>
              <a:t>Influence on Policy and Practice</a:t>
            </a:r>
            <a:r>
              <a:rPr lang="en-US" sz="1800" b="0" i="0" dirty="0">
                <a:solidFill>
                  <a:srgbClr val="000000"/>
                </a:solidFill>
                <a:effectLst/>
                <a:highlight>
                  <a:srgbClr val="FFFFFF"/>
                </a:highlight>
                <a:latin typeface="WordVisi_MSFontService"/>
              </a:rPr>
              <a:t>: Successful charter schools often become models for educational reform and innovation. They may influence policies at the district or state level, prompting changes in curriculum, teacher training, and school management practices.</a:t>
            </a:r>
            <a:r>
              <a:rPr lang="en-US" sz="1800" b="0" i="0" dirty="0">
                <a:solidFill>
                  <a:srgbClr val="000000"/>
                </a:solidFill>
                <a:effectLst/>
                <a:highlight>
                  <a:srgbClr val="FFFFFF"/>
                </a:highlight>
                <a:latin typeface="WordVisiPilcrow_MSFontService"/>
              </a:rPr>
              <a:t> </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3748343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22543"/>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1858869"/>
          </a:xfrm>
          <a:prstGeom prst="rect">
            <a:avLst/>
          </a:prstGeom>
        </p:spPr>
        <p:txBody>
          <a:bodyPr lIns="0" tIns="0" rIns="0" bIns="0" anchor="b">
            <a:noAutofit/>
          </a:bodyPr>
          <a:lstStyle>
            <a:lvl1pPr algn="l">
              <a:lnSpc>
                <a:spcPct val="80000"/>
              </a:lnSpc>
              <a:defRPr sz="44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299835" y="2702175"/>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5B288A64-9E38-D7AE-FA25-401F30DE0217}"/>
              </a:ext>
            </a:extLst>
          </p:cNvPr>
          <p:cNvSpPr>
            <a:spLocks noGrp="1"/>
          </p:cNvSpPr>
          <p:nvPr>
            <p:ph sz="quarter" idx="16"/>
          </p:nvPr>
        </p:nvSpPr>
        <p:spPr>
          <a:xfrm>
            <a:off x="6299834" y="3118944"/>
            <a:ext cx="5486399" cy="3109242"/>
          </a:xfrm>
        </p:spPr>
        <p:txBody>
          <a:bodyPr/>
          <a:lstStyle/>
          <a:p>
            <a:endParaRPr lang="en-US" dirty="0"/>
          </a:p>
        </p:txBody>
      </p: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tabLst>
                <a:tab pos="2805113" algn="l"/>
              </a:tabLst>
              <a:defRPr sz="2000"/>
            </a:lvl1pPr>
            <a:lvl2pPr indent="-283464">
              <a:spcBef>
                <a:spcPts val="1800"/>
              </a:spcBef>
              <a:tabLst>
                <a:tab pos="2805113" algn="l"/>
              </a:tabLst>
              <a:defRPr sz="2000"/>
            </a:lvl2pPr>
            <a:lvl3pPr indent="-283464">
              <a:spcBef>
                <a:spcPts val="1800"/>
              </a:spcBef>
              <a:tabLst>
                <a:tab pos="2805113" algn="l"/>
              </a:tabLst>
              <a:defRPr sz="2000"/>
            </a:lvl3pPr>
            <a:lvl4pPr indent="-283464">
              <a:spcBef>
                <a:spcPts val="1800"/>
              </a:spcBef>
              <a:tabLst>
                <a:tab pos="2805113" algn="l"/>
              </a:tabLst>
              <a:defRPr sz="2000"/>
            </a:lvl4pPr>
            <a:lvl5pPr indent="-283464">
              <a:spcBef>
                <a:spcPts val="1800"/>
              </a:spcBef>
              <a:tabLst>
                <a:tab pos="2805113" algn="l"/>
              </a:tabLs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dirty="0"/>
              <a:t>CLICK TO EDIT MASTER TITLE STYLE</a:t>
            </a:r>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6309904" y="411479"/>
            <a:ext cx="5486400" cy="3291840"/>
          </a:xfrm>
        </p:spPr>
        <p:txBody>
          <a:bodyPr/>
          <a:lstStyle/>
          <a:p>
            <a:r>
              <a:rPr lang="en-US" dirty="0"/>
              <a:t>HOW DO CHARTERS IMPACT A COMMUNITY?</a:t>
            </a:r>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E4BC5-1965-96E9-5A95-E3294EBC6AC8}"/>
              </a:ext>
            </a:extLst>
          </p:cNvPr>
          <p:cNvSpPr>
            <a:spLocks noGrp="1"/>
          </p:cNvSpPr>
          <p:nvPr>
            <p:ph type="title"/>
          </p:nvPr>
        </p:nvSpPr>
        <p:spPr/>
        <p:txBody>
          <a:bodyPr/>
          <a:lstStyle/>
          <a:p>
            <a:r>
              <a:rPr lang="en-US" dirty="0"/>
              <a:t>MADE POSSIBLE BY SPONSORS</a:t>
            </a:r>
          </a:p>
        </p:txBody>
      </p:sp>
      <p:sp>
        <p:nvSpPr>
          <p:cNvPr id="3" name="Content Placeholder 2">
            <a:extLst>
              <a:ext uri="{FF2B5EF4-FFF2-40B4-BE49-F238E27FC236}">
                <a16:creationId xmlns:a16="http://schemas.microsoft.com/office/drawing/2014/main" id="{7CC9F49A-E938-B919-5531-D70F48C7F082}"/>
              </a:ext>
            </a:extLst>
          </p:cNvPr>
          <p:cNvSpPr>
            <a:spLocks noGrp="1"/>
          </p:cNvSpPr>
          <p:nvPr>
            <p:ph sz="quarter" idx="15"/>
          </p:nvPr>
        </p:nvSpPr>
        <p:spPr/>
        <p:txBody>
          <a:bodyPr>
            <a:normAutofit/>
          </a:bodyPr>
          <a:lstStyle/>
          <a:p>
            <a:r>
              <a:rPr lang="en-US" sz="2800" dirty="0">
                <a:solidFill>
                  <a:schemeClr val="accent3"/>
                </a:solidFill>
              </a:rPr>
              <a:t>Approved by the Missouri State Board of Education, sponsors make charter schools possible.</a:t>
            </a:r>
          </a:p>
          <a:p>
            <a:endParaRPr lang="en-US" sz="2800" dirty="0">
              <a:solidFill>
                <a:schemeClr val="accent3"/>
              </a:solidFill>
            </a:endParaRPr>
          </a:p>
          <a:p>
            <a:r>
              <a:rPr lang="en-US" sz="2800" dirty="0">
                <a:solidFill>
                  <a:schemeClr val="accent3"/>
                </a:solidFill>
              </a:rPr>
              <a:t>Reach out to ____ to learn more about becoming a sponsor.</a:t>
            </a:r>
          </a:p>
        </p:txBody>
      </p:sp>
      <p:pic>
        <p:nvPicPr>
          <p:cNvPr id="6" name="Content Placeholder 5">
            <a:extLst>
              <a:ext uri="{FF2B5EF4-FFF2-40B4-BE49-F238E27FC236}">
                <a16:creationId xmlns:a16="http://schemas.microsoft.com/office/drawing/2014/main" id="{56C405C0-3AA9-0BC1-A130-A97F6C945BE7}"/>
              </a:ext>
            </a:extLst>
          </p:cNvPr>
          <p:cNvPicPr>
            <a:picLocks noGrp="1" noChangeAspect="1"/>
          </p:cNvPicPr>
          <p:nvPr>
            <p:ph sz="quarter" idx="16"/>
          </p:nvPr>
        </p:nvPicPr>
        <p:blipFill>
          <a:blip r:embed="rId3"/>
          <a:stretch>
            <a:fillRect/>
          </a:stretch>
        </p:blipFill>
        <p:spPr>
          <a:xfrm>
            <a:off x="6756996" y="2676525"/>
            <a:ext cx="3441877" cy="1104957"/>
          </a:xfrm>
        </p:spPr>
      </p:pic>
    </p:spTree>
    <p:extLst>
      <p:ext uri="{BB962C8B-B14F-4D97-AF65-F5344CB8AC3E}">
        <p14:creationId xmlns:p14="http://schemas.microsoft.com/office/powerpoint/2010/main" val="138900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a:xfrm>
            <a:off x="594360" y="411479"/>
            <a:ext cx="5486400" cy="3291840"/>
          </a:xfrm>
        </p:spPr>
        <p:txBody>
          <a:bodyPr/>
          <a:lstStyle/>
          <a:p>
            <a:r>
              <a:rPr lang="en-US" dirty="0"/>
              <a:t>THANK YOU</a:t>
            </a:r>
          </a:p>
        </p:txBody>
      </p:sp>
      <p:sp>
        <p:nvSpPr>
          <p:cNvPr id="3" name="Text Placeholder 2">
            <a:extLst>
              <a:ext uri="{FF2B5EF4-FFF2-40B4-BE49-F238E27FC236}">
                <a16:creationId xmlns:a16="http://schemas.microsoft.com/office/drawing/2014/main" id="{8BE734F0-2DDD-AF70-F13D-F9E4C1929411}"/>
              </a:ext>
            </a:extLst>
          </p:cNvPr>
          <p:cNvSpPr>
            <a:spLocks noGrp="1"/>
          </p:cNvSpPr>
          <p:nvPr>
            <p:ph type="body" sz="quarter" idx="11"/>
          </p:nvPr>
        </p:nvSpPr>
        <p:spPr>
          <a:xfrm>
            <a:off x="594360" y="4549552"/>
            <a:ext cx="5486400" cy="1645920"/>
          </a:xfrm>
        </p:spPr>
        <p:txBody>
          <a:bodyPr/>
          <a:lstStyle/>
          <a:p>
            <a:r>
              <a:rPr lang="en-US" b="0" dirty="0">
                <a:solidFill>
                  <a:schemeClr val="accent3"/>
                </a:solidFill>
              </a:rPr>
              <a:t>Name</a:t>
            </a:r>
          </a:p>
          <a:p>
            <a:r>
              <a:rPr lang="en-US" b="0" dirty="0">
                <a:solidFill>
                  <a:schemeClr val="accent3"/>
                </a:solidFill>
              </a:rPr>
              <a:t>Phone</a:t>
            </a:r>
          </a:p>
          <a:p>
            <a:r>
              <a:rPr lang="en-US" b="0" dirty="0">
                <a:solidFill>
                  <a:schemeClr val="accent3"/>
                </a:solidFill>
              </a:rPr>
              <a:t>Email</a:t>
            </a:r>
          </a:p>
          <a:p>
            <a:r>
              <a:rPr lang="en-US" b="0" dirty="0">
                <a:solidFill>
                  <a:schemeClr val="accent3"/>
                </a:solidFill>
              </a:rPr>
              <a:t>URL</a:t>
            </a:r>
          </a:p>
        </p:txBody>
      </p:sp>
    </p:spTree>
    <p:extLst>
      <p:ext uri="{BB962C8B-B14F-4D97-AF65-F5344CB8AC3E}">
        <p14:creationId xmlns:p14="http://schemas.microsoft.com/office/powerpoint/2010/main" val="426113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0927E-BCB3-74B0-4541-6DCBAAD3D4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63239B-8FDB-956F-EFAE-ECE8EACDBF97}"/>
              </a:ext>
            </a:extLst>
          </p:cNvPr>
          <p:cNvSpPr>
            <a:spLocks noGrp="1"/>
          </p:cNvSpPr>
          <p:nvPr>
            <p:ph type="ctrTitle"/>
          </p:nvPr>
        </p:nvSpPr>
        <p:spPr>
          <a:xfrm>
            <a:off x="6309904" y="411479"/>
            <a:ext cx="5486400" cy="3291840"/>
          </a:xfrm>
        </p:spPr>
        <p:txBody>
          <a:bodyPr/>
          <a:lstStyle/>
          <a:p>
            <a:r>
              <a:rPr lang="en-US" dirty="0"/>
              <a:t>HOW DO CHARTERS IMPACT A COMMUNITY?</a:t>
            </a:r>
          </a:p>
        </p:txBody>
      </p:sp>
      <p:sp>
        <p:nvSpPr>
          <p:cNvPr id="3" name="TextBox 2">
            <a:extLst>
              <a:ext uri="{FF2B5EF4-FFF2-40B4-BE49-F238E27FC236}">
                <a16:creationId xmlns:a16="http://schemas.microsoft.com/office/drawing/2014/main" id="{C9835F51-5DC9-6677-A9B8-E67445CD98AA}"/>
              </a:ext>
            </a:extLst>
          </p:cNvPr>
          <p:cNvSpPr txBox="1"/>
          <p:nvPr/>
        </p:nvSpPr>
        <p:spPr>
          <a:xfrm>
            <a:off x="6309904" y="4501866"/>
            <a:ext cx="5395504" cy="584775"/>
          </a:xfrm>
          <a:prstGeom prst="rect">
            <a:avLst/>
          </a:prstGeom>
          <a:noFill/>
        </p:spPr>
        <p:txBody>
          <a:bodyPr wrap="square" rtlCol="0">
            <a:spAutoFit/>
          </a:bodyPr>
          <a:lstStyle/>
          <a:p>
            <a:r>
              <a:rPr lang="en-US" sz="3200" dirty="0">
                <a:solidFill>
                  <a:schemeClr val="tx2"/>
                </a:solidFill>
              </a:rPr>
              <a:t>They are the community!</a:t>
            </a:r>
          </a:p>
        </p:txBody>
      </p:sp>
      <p:pic>
        <p:nvPicPr>
          <p:cNvPr id="5" name="Picture 4" descr="A group of multi colored wooden stick figures">
            <a:extLst>
              <a:ext uri="{FF2B5EF4-FFF2-40B4-BE49-F238E27FC236}">
                <a16:creationId xmlns:a16="http://schemas.microsoft.com/office/drawing/2014/main" id="{CBEAF95A-9B52-5412-3DB4-C69A7DBA6060}"/>
              </a:ext>
            </a:extLst>
          </p:cNvPr>
          <p:cNvPicPr>
            <a:picLocks noChangeAspect="1"/>
          </p:cNvPicPr>
          <p:nvPr/>
        </p:nvPicPr>
        <p:blipFill>
          <a:blip r:embed="rId3">
            <a:extLst>
              <a:ext uri="{28A0092B-C50C-407E-A947-70E740481C1C}">
                <a14:useLocalDpi xmlns:a14="http://schemas.microsoft.com/office/drawing/2010/main" val="0"/>
              </a:ext>
            </a:extLst>
          </a:blip>
          <a:srcRect l="23850" t="1730" r="7918"/>
          <a:stretch/>
        </p:blipFill>
        <p:spPr>
          <a:xfrm>
            <a:off x="0" y="770461"/>
            <a:ext cx="6096000" cy="6087539"/>
          </a:xfrm>
          <a:prstGeom prst="rect">
            <a:avLst/>
          </a:prstGeom>
        </p:spPr>
      </p:pic>
      <p:sp>
        <p:nvSpPr>
          <p:cNvPr id="7" name="Right Triangle 6">
            <a:extLst>
              <a:ext uri="{FF2B5EF4-FFF2-40B4-BE49-F238E27FC236}">
                <a16:creationId xmlns:a16="http://schemas.microsoft.com/office/drawing/2014/main" id="{CC1C7127-55B6-E636-4F8F-F1B5CA794237}"/>
              </a:ext>
            </a:extLst>
          </p:cNvPr>
          <p:cNvSpPr/>
          <p:nvPr/>
        </p:nvSpPr>
        <p:spPr>
          <a:xfrm rot="10800000">
            <a:off x="0" y="766118"/>
            <a:ext cx="6096000" cy="6087537"/>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549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E4BC5-1965-96E9-5A95-E3294EBC6AC8}"/>
              </a:ext>
            </a:extLst>
          </p:cNvPr>
          <p:cNvSpPr>
            <a:spLocks noGrp="1"/>
          </p:cNvSpPr>
          <p:nvPr>
            <p:ph type="title"/>
          </p:nvPr>
        </p:nvSpPr>
        <p:spPr/>
        <p:txBody>
          <a:bodyPr/>
          <a:lstStyle/>
          <a:p>
            <a:r>
              <a:rPr lang="en-US" dirty="0"/>
              <a:t>CHARTERS PROVIDE</a:t>
            </a:r>
            <a:br>
              <a:rPr lang="en-US" dirty="0"/>
            </a:br>
            <a:r>
              <a:rPr lang="en-US" dirty="0"/>
              <a:t>COMMUNITY BENEFITS</a:t>
            </a:r>
          </a:p>
        </p:txBody>
      </p:sp>
      <p:pic>
        <p:nvPicPr>
          <p:cNvPr id="1026" name="Picture 2">
            <a:extLst>
              <a:ext uri="{FF2B5EF4-FFF2-40B4-BE49-F238E27FC236}">
                <a16:creationId xmlns:a16="http://schemas.microsoft.com/office/drawing/2014/main" id="{A3F9C3B4-997D-C3C3-0814-A03000518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2629000"/>
            <a:ext cx="7848600" cy="3950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987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23077-4CB7-9D37-DE0C-5AACC9788CD8}"/>
              </a:ext>
            </a:extLst>
          </p:cNvPr>
          <p:cNvSpPr>
            <a:spLocks noGrp="1"/>
          </p:cNvSpPr>
          <p:nvPr>
            <p:ph type="title"/>
          </p:nvPr>
        </p:nvSpPr>
        <p:spPr/>
        <p:txBody>
          <a:bodyPr/>
          <a:lstStyle/>
          <a:p>
            <a:r>
              <a:rPr lang="en-US" dirty="0"/>
              <a:t>IMPROVED ACADEMIC PERFORMANCE</a:t>
            </a:r>
          </a:p>
        </p:txBody>
      </p:sp>
      <p:sp>
        <p:nvSpPr>
          <p:cNvPr id="3" name="Content Placeholder 2">
            <a:extLst>
              <a:ext uri="{FF2B5EF4-FFF2-40B4-BE49-F238E27FC236}">
                <a16:creationId xmlns:a16="http://schemas.microsoft.com/office/drawing/2014/main" id="{6D4A75DE-A861-3F0A-CC11-535C36D2ACE9}"/>
              </a:ext>
            </a:extLst>
          </p:cNvPr>
          <p:cNvSpPr>
            <a:spLocks noGrp="1"/>
          </p:cNvSpPr>
          <p:nvPr>
            <p:ph sz="quarter" idx="16"/>
          </p:nvPr>
        </p:nvSpPr>
        <p:spPr/>
        <p:txBody>
          <a:bodyPr/>
          <a:lstStyle/>
          <a:p>
            <a:r>
              <a:rPr lang="en-US" sz="2800" dirty="0">
                <a:solidFill>
                  <a:schemeClr val="accent3"/>
                </a:solidFill>
              </a:rPr>
              <a:t>High academic standards can lead to improved educational outcomes and an elevated level of education within a community</a:t>
            </a:r>
            <a:r>
              <a:rPr lang="en-US" dirty="0">
                <a:solidFill>
                  <a:schemeClr val="accent3"/>
                </a:solidFill>
              </a:rPr>
              <a:t>.</a:t>
            </a:r>
          </a:p>
        </p:txBody>
      </p:sp>
      <p:pic>
        <p:nvPicPr>
          <p:cNvPr id="6" name="Picture Placeholder 5" descr="Girl solving mathematical addition">
            <a:extLst>
              <a:ext uri="{FF2B5EF4-FFF2-40B4-BE49-F238E27FC236}">
                <a16:creationId xmlns:a16="http://schemas.microsoft.com/office/drawing/2014/main" id="{D65DBBA7-9601-B015-3FDF-E7C00BCF1821}"/>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8893" r="31865"/>
          <a:stretch/>
        </p:blipFill>
        <p:spPr>
          <a:xfrm>
            <a:off x="6096000" y="0"/>
            <a:ext cx="6118225" cy="6858000"/>
          </a:xfrm>
        </p:spPr>
      </p:pic>
    </p:spTree>
    <p:extLst>
      <p:ext uri="{BB962C8B-B14F-4D97-AF65-F5344CB8AC3E}">
        <p14:creationId xmlns:p14="http://schemas.microsoft.com/office/powerpoint/2010/main" val="742599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819624-0192-4DBA-1ECE-85E90535E5D8}"/>
              </a:ext>
            </a:extLst>
          </p:cNvPr>
          <p:cNvSpPr>
            <a:spLocks noGrp="1"/>
          </p:cNvSpPr>
          <p:nvPr>
            <p:ph type="ctrTitle"/>
          </p:nvPr>
        </p:nvSpPr>
        <p:spPr>
          <a:xfrm>
            <a:off x="6299835" y="430529"/>
            <a:ext cx="5486400" cy="2077893"/>
          </a:xfrm>
        </p:spPr>
        <p:txBody>
          <a:bodyPr/>
          <a:lstStyle/>
          <a:p>
            <a:r>
              <a:rPr lang="en-US" sz="4400" dirty="0"/>
              <a:t>CHOICE &amp; PARENTAL INVOLVEMENT</a:t>
            </a:r>
          </a:p>
        </p:txBody>
      </p:sp>
      <p:pic>
        <p:nvPicPr>
          <p:cNvPr id="12" name="Picture Placeholder 11" descr="People embracing graduate">
            <a:extLst>
              <a:ext uri="{FF2B5EF4-FFF2-40B4-BE49-F238E27FC236}">
                <a16:creationId xmlns:a16="http://schemas.microsoft.com/office/drawing/2014/main" id="{F34A238C-632C-6C77-AF3D-ED67BB65272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1943" r="21943"/>
          <a:stretch>
            <a:fillRect/>
          </a:stretch>
        </p:blipFill>
        <p:spPr/>
      </p:pic>
      <p:sp>
        <p:nvSpPr>
          <p:cNvPr id="9" name="Text Placeholder 8">
            <a:extLst>
              <a:ext uri="{FF2B5EF4-FFF2-40B4-BE49-F238E27FC236}">
                <a16:creationId xmlns:a16="http://schemas.microsoft.com/office/drawing/2014/main" id="{FD3B5B01-4620-8802-639A-166300B84CDF}"/>
              </a:ext>
            </a:extLst>
          </p:cNvPr>
          <p:cNvSpPr>
            <a:spLocks noGrp="1"/>
          </p:cNvSpPr>
          <p:nvPr>
            <p:ph type="body" sz="quarter" idx="4294967295"/>
          </p:nvPr>
        </p:nvSpPr>
        <p:spPr>
          <a:xfrm>
            <a:off x="6299835" y="3118944"/>
            <a:ext cx="5486400" cy="3095578"/>
          </a:xfrm>
        </p:spPr>
        <p:txBody>
          <a:bodyPr/>
          <a:lstStyle/>
          <a:p>
            <a:pPr marL="0" indent="0">
              <a:buNone/>
            </a:pPr>
            <a:r>
              <a:rPr lang="en-US" dirty="0">
                <a:solidFill>
                  <a:schemeClr val="accent3"/>
                </a:solidFill>
              </a:rPr>
              <a:t>School choice empowers parents and families and encourages more active involvement in their student’s educational community.</a:t>
            </a:r>
          </a:p>
        </p:txBody>
      </p:sp>
    </p:spTree>
    <p:extLst>
      <p:ext uri="{BB962C8B-B14F-4D97-AF65-F5344CB8AC3E}">
        <p14:creationId xmlns:p14="http://schemas.microsoft.com/office/powerpoint/2010/main" val="1238903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23077-4CB7-9D37-DE0C-5AACC9788CD8}"/>
              </a:ext>
            </a:extLst>
          </p:cNvPr>
          <p:cNvSpPr>
            <a:spLocks noGrp="1"/>
          </p:cNvSpPr>
          <p:nvPr>
            <p:ph type="title"/>
          </p:nvPr>
        </p:nvSpPr>
        <p:spPr/>
        <p:txBody>
          <a:bodyPr/>
          <a:lstStyle/>
          <a:p>
            <a:r>
              <a:rPr lang="en-US" dirty="0"/>
              <a:t>COMMUNITY ENGAGEMENT</a:t>
            </a:r>
          </a:p>
        </p:txBody>
      </p:sp>
      <p:sp>
        <p:nvSpPr>
          <p:cNvPr id="3" name="Content Placeholder 2">
            <a:extLst>
              <a:ext uri="{FF2B5EF4-FFF2-40B4-BE49-F238E27FC236}">
                <a16:creationId xmlns:a16="http://schemas.microsoft.com/office/drawing/2014/main" id="{6D4A75DE-A861-3F0A-CC11-535C36D2ACE9}"/>
              </a:ext>
            </a:extLst>
          </p:cNvPr>
          <p:cNvSpPr>
            <a:spLocks noGrp="1"/>
          </p:cNvSpPr>
          <p:nvPr>
            <p:ph sz="quarter" idx="16"/>
          </p:nvPr>
        </p:nvSpPr>
        <p:spPr/>
        <p:txBody>
          <a:bodyPr>
            <a:normAutofit/>
          </a:bodyPr>
          <a:lstStyle/>
          <a:p>
            <a:r>
              <a:rPr lang="en-US" sz="2800" dirty="0">
                <a:solidFill>
                  <a:schemeClr val="accent3"/>
                </a:solidFill>
              </a:rPr>
              <a:t>Charter schools foster strong community ties and partnerships, which can lead to enriching educational opportunities for students.</a:t>
            </a:r>
          </a:p>
        </p:txBody>
      </p:sp>
      <p:pic>
        <p:nvPicPr>
          <p:cNvPr id="10" name="Picture Placeholder 9" descr="Children in botanical garden">
            <a:extLst>
              <a:ext uri="{FF2B5EF4-FFF2-40B4-BE49-F238E27FC236}">
                <a16:creationId xmlns:a16="http://schemas.microsoft.com/office/drawing/2014/main" id="{456E86EE-394D-CA8C-3571-B24FE8B9C434}"/>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0244" r="20244"/>
          <a:stretch>
            <a:fillRect/>
          </a:stretch>
        </p:blipFill>
        <p:spPr/>
      </p:pic>
    </p:spTree>
    <p:extLst>
      <p:ext uri="{BB962C8B-B14F-4D97-AF65-F5344CB8AC3E}">
        <p14:creationId xmlns:p14="http://schemas.microsoft.com/office/powerpoint/2010/main" val="20055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819624-0192-4DBA-1ECE-85E90535E5D8}"/>
              </a:ext>
            </a:extLst>
          </p:cNvPr>
          <p:cNvSpPr>
            <a:spLocks noGrp="1"/>
          </p:cNvSpPr>
          <p:nvPr>
            <p:ph type="ctrTitle"/>
          </p:nvPr>
        </p:nvSpPr>
        <p:spPr>
          <a:xfrm>
            <a:off x="6299835" y="430529"/>
            <a:ext cx="5486400" cy="2077893"/>
          </a:xfrm>
        </p:spPr>
        <p:txBody>
          <a:bodyPr/>
          <a:lstStyle/>
          <a:p>
            <a:r>
              <a:rPr lang="en-US" sz="4400" dirty="0"/>
              <a:t>ADDRESSING SPECIFIC NEEDS</a:t>
            </a:r>
          </a:p>
        </p:txBody>
      </p:sp>
      <p:pic>
        <p:nvPicPr>
          <p:cNvPr id="3" name="Picture Placeholder 2" descr="Student in wheelchair studying">
            <a:extLst>
              <a:ext uri="{FF2B5EF4-FFF2-40B4-BE49-F238E27FC236}">
                <a16:creationId xmlns:a16="http://schemas.microsoft.com/office/drawing/2014/main" id="{FA043F66-D509-1FB3-A0C3-070E4CB7020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1929" r="21929"/>
          <a:stretch>
            <a:fillRect/>
          </a:stretch>
        </p:blipFill>
        <p:spPr/>
      </p:pic>
      <p:sp>
        <p:nvSpPr>
          <p:cNvPr id="9" name="Text Placeholder 8">
            <a:extLst>
              <a:ext uri="{FF2B5EF4-FFF2-40B4-BE49-F238E27FC236}">
                <a16:creationId xmlns:a16="http://schemas.microsoft.com/office/drawing/2014/main" id="{FD3B5B01-4620-8802-639A-166300B84CDF}"/>
              </a:ext>
            </a:extLst>
          </p:cNvPr>
          <p:cNvSpPr>
            <a:spLocks noGrp="1"/>
          </p:cNvSpPr>
          <p:nvPr>
            <p:ph type="body" sz="quarter" idx="4294967295"/>
          </p:nvPr>
        </p:nvSpPr>
        <p:spPr>
          <a:xfrm>
            <a:off x="6299835" y="3118944"/>
            <a:ext cx="5486400" cy="3095578"/>
          </a:xfrm>
        </p:spPr>
        <p:txBody>
          <a:bodyPr/>
          <a:lstStyle/>
          <a:p>
            <a:pPr marL="0" indent="0">
              <a:buNone/>
            </a:pPr>
            <a:r>
              <a:rPr lang="en-US" dirty="0">
                <a:solidFill>
                  <a:schemeClr val="accent3"/>
                </a:solidFill>
              </a:rPr>
              <a:t>Charters have the freedom to serve specific student populations or offer unique school models which, in turn, strengthens a community’s educational landscape.</a:t>
            </a:r>
          </a:p>
        </p:txBody>
      </p:sp>
    </p:spTree>
    <p:extLst>
      <p:ext uri="{BB962C8B-B14F-4D97-AF65-F5344CB8AC3E}">
        <p14:creationId xmlns:p14="http://schemas.microsoft.com/office/powerpoint/2010/main" val="3015575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23077-4CB7-9D37-DE0C-5AACC9788CD8}"/>
              </a:ext>
            </a:extLst>
          </p:cNvPr>
          <p:cNvSpPr>
            <a:spLocks noGrp="1"/>
          </p:cNvSpPr>
          <p:nvPr>
            <p:ph type="title"/>
          </p:nvPr>
        </p:nvSpPr>
        <p:spPr/>
        <p:txBody>
          <a:bodyPr/>
          <a:lstStyle/>
          <a:p>
            <a:r>
              <a:rPr lang="en-US" dirty="0"/>
              <a:t>ECONOMIC IMPACT</a:t>
            </a:r>
          </a:p>
        </p:txBody>
      </p:sp>
      <p:sp>
        <p:nvSpPr>
          <p:cNvPr id="3" name="Content Placeholder 2">
            <a:extLst>
              <a:ext uri="{FF2B5EF4-FFF2-40B4-BE49-F238E27FC236}">
                <a16:creationId xmlns:a16="http://schemas.microsoft.com/office/drawing/2014/main" id="{6D4A75DE-A861-3F0A-CC11-535C36D2ACE9}"/>
              </a:ext>
            </a:extLst>
          </p:cNvPr>
          <p:cNvSpPr>
            <a:spLocks noGrp="1"/>
          </p:cNvSpPr>
          <p:nvPr>
            <p:ph sz="quarter" idx="16"/>
          </p:nvPr>
        </p:nvSpPr>
        <p:spPr/>
        <p:txBody>
          <a:bodyPr>
            <a:normAutofit/>
          </a:bodyPr>
          <a:lstStyle/>
          <a:p>
            <a:r>
              <a:rPr lang="en-US" sz="2800" dirty="0">
                <a:solidFill>
                  <a:schemeClr val="accent3"/>
                </a:solidFill>
              </a:rPr>
              <a:t>High quality charter schools attract families which increases property values and stimulates the local economy.</a:t>
            </a:r>
          </a:p>
        </p:txBody>
      </p:sp>
      <p:pic>
        <p:nvPicPr>
          <p:cNvPr id="6" name="Picture Placeholder 5" descr="Key with key ring and keychain, inserted into lock">
            <a:extLst>
              <a:ext uri="{FF2B5EF4-FFF2-40B4-BE49-F238E27FC236}">
                <a16:creationId xmlns:a16="http://schemas.microsoft.com/office/drawing/2014/main" id="{9E6BF3F3-A778-A1F5-7624-8082947442FB}"/>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40740" r="-216"/>
          <a:stretch/>
        </p:blipFill>
        <p:spPr>
          <a:xfrm>
            <a:off x="6096000" y="0"/>
            <a:ext cx="6118225" cy="6858000"/>
          </a:xfrm>
        </p:spPr>
      </p:pic>
    </p:spTree>
    <p:extLst>
      <p:ext uri="{BB962C8B-B14F-4D97-AF65-F5344CB8AC3E}">
        <p14:creationId xmlns:p14="http://schemas.microsoft.com/office/powerpoint/2010/main" val="1478300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819624-0192-4DBA-1ECE-85E90535E5D8}"/>
              </a:ext>
            </a:extLst>
          </p:cNvPr>
          <p:cNvSpPr>
            <a:spLocks noGrp="1"/>
          </p:cNvSpPr>
          <p:nvPr>
            <p:ph type="ctrTitle"/>
          </p:nvPr>
        </p:nvSpPr>
        <p:spPr>
          <a:xfrm>
            <a:off x="6299835" y="430529"/>
            <a:ext cx="5486400" cy="2077893"/>
          </a:xfrm>
        </p:spPr>
        <p:txBody>
          <a:bodyPr/>
          <a:lstStyle/>
          <a:p>
            <a:r>
              <a:rPr lang="en-US" sz="4400" dirty="0"/>
              <a:t>INFLUENCE ON</a:t>
            </a:r>
            <a:br>
              <a:rPr lang="en-US" sz="4400" dirty="0"/>
            </a:br>
            <a:r>
              <a:rPr lang="en-US" sz="4400" dirty="0"/>
              <a:t>POLICY &amp; PRACTICE</a:t>
            </a:r>
          </a:p>
        </p:txBody>
      </p:sp>
      <p:pic>
        <p:nvPicPr>
          <p:cNvPr id="3" name="Picture Placeholder 2" descr="One orange paper boat leading a group of white paper boats">
            <a:extLst>
              <a:ext uri="{FF2B5EF4-FFF2-40B4-BE49-F238E27FC236}">
                <a16:creationId xmlns:a16="http://schemas.microsoft.com/office/drawing/2014/main" id="{3AE5E0AA-AAC7-CA78-99FA-9C8933AF6450}"/>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1929" r="21929"/>
          <a:stretch>
            <a:fillRect/>
          </a:stretch>
        </p:blipFill>
        <p:spPr>
          <a:xfrm flipH="1">
            <a:off x="0" y="-11113"/>
            <a:ext cx="5791200" cy="6880226"/>
          </a:xfrm>
        </p:spPr>
      </p:pic>
      <p:sp>
        <p:nvSpPr>
          <p:cNvPr id="9" name="Text Placeholder 8">
            <a:extLst>
              <a:ext uri="{FF2B5EF4-FFF2-40B4-BE49-F238E27FC236}">
                <a16:creationId xmlns:a16="http://schemas.microsoft.com/office/drawing/2014/main" id="{FD3B5B01-4620-8802-639A-166300B84CDF}"/>
              </a:ext>
            </a:extLst>
          </p:cNvPr>
          <p:cNvSpPr>
            <a:spLocks noGrp="1"/>
          </p:cNvSpPr>
          <p:nvPr>
            <p:ph type="body" sz="quarter" idx="4294967295"/>
          </p:nvPr>
        </p:nvSpPr>
        <p:spPr>
          <a:xfrm>
            <a:off x="6299835" y="3118944"/>
            <a:ext cx="5486400" cy="3095578"/>
          </a:xfrm>
        </p:spPr>
        <p:txBody>
          <a:bodyPr/>
          <a:lstStyle/>
          <a:p>
            <a:pPr marL="0" indent="0">
              <a:buNone/>
            </a:pPr>
            <a:r>
              <a:rPr lang="en-US" dirty="0">
                <a:solidFill>
                  <a:schemeClr val="accent3"/>
                </a:solidFill>
              </a:rPr>
              <a:t>Successful charter schools can serve as a model for educational reform and innovation within a community. </a:t>
            </a:r>
          </a:p>
        </p:txBody>
      </p:sp>
    </p:spTree>
    <p:extLst>
      <p:ext uri="{BB962C8B-B14F-4D97-AF65-F5344CB8AC3E}">
        <p14:creationId xmlns:p14="http://schemas.microsoft.com/office/powerpoint/2010/main" val="266547403"/>
      </p:ext>
    </p:extLst>
  </p:cSld>
  <p:clrMapOvr>
    <a:masterClrMapping/>
  </p:clrMapOvr>
</p:sld>
</file>

<file path=ppt/theme/theme1.xml><?xml version="1.0" encoding="utf-8"?>
<a:theme xmlns:a="http://schemas.openxmlformats.org/drawingml/2006/main" name="Custom">
  <a:themeElements>
    <a:clrScheme name="Custom 19">
      <a:dk1>
        <a:srgbClr val="000000"/>
      </a:dk1>
      <a:lt1>
        <a:srgbClr val="FFFFFF"/>
      </a:lt1>
      <a:dk2>
        <a:srgbClr val="0A4158"/>
      </a:dk2>
      <a:lt2>
        <a:srgbClr val="FF9636"/>
      </a:lt2>
      <a:accent1>
        <a:srgbClr val="E4D7D0"/>
      </a:accent1>
      <a:accent2>
        <a:srgbClr val="8BBCB2"/>
      </a:accent2>
      <a:accent3>
        <a:srgbClr val="4B8378"/>
      </a:accent3>
      <a:accent4>
        <a:srgbClr val="E4D7D0"/>
      </a:accent4>
      <a:accent5>
        <a:srgbClr val="0A4158"/>
      </a:accent5>
      <a:accent6>
        <a:srgbClr val="0A4158"/>
      </a:accent6>
      <a:hlink>
        <a:srgbClr val="4495A2"/>
      </a:hlink>
      <a:folHlink>
        <a:srgbClr val="FF9636"/>
      </a:folHlink>
    </a:clrScheme>
    <a:fontScheme name="MCPCS">
      <a:majorFont>
        <a:latin typeface="Raleway"/>
        <a:ea typeface=""/>
        <a:cs typeface=""/>
      </a:majorFont>
      <a:minorFont>
        <a:latin typeface="Merriweath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2.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B194E-8B30-4377-8C59-ECFB902D2A26}">
  <ds:schemaRefs>
    <ds:schemaRef ds:uri="http://schemas.microsoft.com/sharepoint/v3"/>
    <ds:schemaRef ds:uri="http://www.w3.org/XML/1998/namespace"/>
    <ds:schemaRef ds:uri="http://schemas.microsoft.com/office/2006/documentManagement/types"/>
    <ds:schemaRef ds:uri="71af3243-3dd4-4a8d-8c0d-dd76da1f02a5"/>
    <ds:schemaRef ds:uri="http://schemas.openxmlformats.org/package/2006/metadata/core-properties"/>
    <ds:schemaRef ds:uri="http://purl.org/dc/dcmitype/"/>
    <ds:schemaRef ds:uri="http://schemas.microsoft.com/office/infopath/2007/PartnerControls"/>
    <ds:schemaRef ds:uri="230e9df3-be65-4c73-a93b-d1236ebd677e"/>
    <ds:schemaRef ds:uri="16c05727-aa75-4e4a-9b5f-8a80a1165891"/>
    <ds:schemaRef ds:uri="http://schemas.microsoft.com/office/2006/metadata/properties"/>
    <ds:schemaRef ds:uri="http://purl.org/dc/terms/"/>
    <ds:schemaRef ds:uri="http://purl.org/dc/elements/1.1/"/>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{4AAFCB11-6AAF-40C4-A42F-36B463FCB7EF}tf78853419_win32</Template>
  <TotalTime>9748</TotalTime>
  <Words>578</Words>
  <Application>Microsoft Office PowerPoint</Application>
  <PresentationFormat>Widescreen</PresentationFormat>
  <Paragraphs>44</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Merriweather</vt:lpstr>
      <vt:lpstr>Raleway</vt:lpstr>
      <vt:lpstr>WordVisi_MSFontService</vt:lpstr>
      <vt:lpstr>WordVisiPilcrow_MSFontService</vt:lpstr>
      <vt:lpstr>Custom</vt:lpstr>
      <vt:lpstr>HOW DO CHARTERS IMPACT A COMMUNITY?</vt:lpstr>
      <vt:lpstr>HOW DO CHARTERS IMPACT A COMMUNITY?</vt:lpstr>
      <vt:lpstr>CHARTERS PROVIDE COMMUNITY BENEFITS</vt:lpstr>
      <vt:lpstr>IMPROVED ACADEMIC PERFORMANCE</vt:lpstr>
      <vt:lpstr>CHOICE &amp; PARENTAL INVOLVEMENT</vt:lpstr>
      <vt:lpstr>COMMUNITY ENGAGEMENT</vt:lpstr>
      <vt:lpstr>ADDRESSING SPECIFIC NEEDS</vt:lpstr>
      <vt:lpstr>ECONOMIC IMPACT</vt:lpstr>
      <vt:lpstr>INFLUENCE ON POLICY &amp; PRACTICE</vt:lpstr>
      <vt:lpstr>MADE POSSIBLE BY SPONSORS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Melissa Izzo</dc:creator>
  <cp:lastModifiedBy>Melissa Izzo</cp:lastModifiedBy>
  <cp:revision>18</cp:revision>
  <dcterms:created xsi:type="dcterms:W3CDTF">2024-07-25T21:00:48Z</dcterms:created>
  <dcterms:modified xsi:type="dcterms:W3CDTF">2024-11-08T20:00:17Z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