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14"/>
  </p:notesMasterIdLst>
  <p:handoutMasterIdLst>
    <p:handoutMasterId r:id="rId15"/>
  </p:handoutMasterIdLst>
  <p:sldIdLst>
    <p:sldId id="410" r:id="rId5"/>
    <p:sldId id="406" r:id="rId6"/>
    <p:sldId id="412" r:id="rId7"/>
    <p:sldId id="413" r:id="rId8"/>
    <p:sldId id="391" r:id="rId9"/>
    <p:sldId id="415" r:id="rId10"/>
    <p:sldId id="416" r:id="rId11"/>
    <p:sldId id="417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031" autoAdjust="0"/>
  </p:normalViewPr>
  <p:slideViewPr>
    <p:cSldViewPr snapToGrid="0">
      <p:cViewPr varScale="1">
        <p:scale>
          <a:sx n="46" d="100"/>
          <a:sy n="46" d="100"/>
        </p:scale>
        <p:origin x="64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E09E8-B0DE-4D90-B682-24B7705C4A36}" type="doc">
      <dgm:prSet loTypeId="urn:microsoft.com/office/officeart/2005/8/layout/bProcess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9299929-A30B-4264-960B-7B638018EE03}">
      <dgm:prSet phldrT="[Text]"/>
      <dgm:spPr/>
      <dgm:t>
        <a:bodyPr/>
        <a:lstStyle/>
        <a:p>
          <a:r>
            <a:rPr lang="en-US" dirty="0"/>
            <a:t>Evaluate Applications</a:t>
          </a:r>
        </a:p>
      </dgm:t>
    </dgm:pt>
    <dgm:pt modelId="{1BA7A22E-44DF-435A-AF66-BD2D5B9AC7E8}" type="parTrans" cxnId="{2890EB82-459F-4411-85E4-5C0B2727B880}">
      <dgm:prSet/>
      <dgm:spPr/>
      <dgm:t>
        <a:bodyPr/>
        <a:lstStyle/>
        <a:p>
          <a:endParaRPr lang="en-US"/>
        </a:p>
      </dgm:t>
    </dgm:pt>
    <dgm:pt modelId="{40BFB842-7EA9-4CBB-AB78-59792077C0AB}" type="sibTrans" cxnId="{2890EB82-459F-4411-85E4-5C0B2727B880}">
      <dgm:prSet/>
      <dgm:spPr/>
      <dgm:t>
        <a:bodyPr/>
        <a:lstStyle/>
        <a:p>
          <a:endParaRPr lang="en-US"/>
        </a:p>
      </dgm:t>
    </dgm:pt>
    <dgm:pt modelId="{FD872849-1337-414D-9A78-6E48D5A59F0B}">
      <dgm:prSet phldrT="[Text]" custT="1"/>
      <dgm:spPr/>
      <dgm:t>
        <a:bodyPr/>
        <a:lstStyle/>
        <a:p>
          <a:r>
            <a:rPr lang="en-US" sz="1400" dirty="0"/>
            <a:t>Determine Readiness</a:t>
          </a:r>
        </a:p>
      </dgm:t>
    </dgm:pt>
    <dgm:pt modelId="{564B2AC1-04E6-4AFB-862F-2FAF539BF754}" type="parTrans" cxnId="{64F7E132-F45F-4C2D-924B-BBFDDA305667}">
      <dgm:prSet/>
      <dgm:spPr/>
      <dgm:t>
        <a:bodyPr/>
        <a:lstStyle/>
        <a:p>
          <a:endParaRPr lang="en-US"/>
        </a:p>
      </dgm:t>
    </dgm:pt>
    <dgm:pt modelId="{5C1FE954-4BE6-4466-9626-4C6595E3353A}" type="sibTrans" cxnId="{64F7E132-F45F-4C2D-924B-BBFDDA305667}">
      <dgm:prSet/>
      <dgm:spPr/>
      <dgm:t>
        <a:bodyPr/>
        <a:lstStyle/>
        <a:p>
          <a:endParaRPr lang="en-US"/>
        </a:p>
      </dgm:t>
    </dgm:pt>
    <dgm:pt modelId="{6CB6C392-D679-46B8-8B0F-C824BF98C863}">
      <dgm:prSet phldrT="[Text]" custT="1"/>
      <dgm:spPr/>
      <dgm:t>
        <a:bodyPr/>
        <a:lstStyle/>
        <a:p>
          <a:r>
            <a:rPr lang="en-US" sz="1400" dirty="0"/>
            <a:t>Ensure a Strong Start</a:t>
          </a:r>
        </a:p>
      </dgm:t>
    </dgm:pt>
    <dgm:pt modelId="{60FEB8FD-F2DD-4D84-9B4D-1109CA43AA59}" type="parTrans" cxnId="{C4FC4AAF-978D-468D-978B-2B0D463C1BAE}">
      <dgm:prSet/>
      <dgm:spPr/>
      <dgm:t>
        <a:bodyPr/>
        <a:lstStyle/>
        <a:p>
          <a:endParaRPr lang="en-US"/>
        </a:p>
      </dgm:t>
    </dgm:pt>
    <dgm:pt modelId="{BDB766EA-C2EA-4BE0-B7E4-4010A8F64DE2}" type="sibTrans" cxnId="{C4FC4AAF-978D-468D-978B-2B0D463C1BAE}">
      <dgm:prSet/>
      <dgm:spPr/>
      <dgm:t>
        <a:bodyPr/>
        <a:lstStyle/>
        <a:p>
          <a:endParaRPr lang="en-US"/>
        </a:p>
      </dgm:t>
    </dgm:pt>
    <dgm:pt modelId="{C25E5AE4-E436-4D5E-B141-0ABB32262821}">
      <dgm:prSet phldrT="[Text]" custT="1"/>
      <dgm:spPr/>
      <dgm:t>
        <a:bodyPr/>
        <a:lstStyle/>
        <a:p>
          <a:r>
            <a:rPr lang="en-US" sz="1400" dirty="0"/>
            <a:t>Safeguard Autonomy</a:t>
          </a:r>
        </a:p>
      </dgm:t>
    </dgm:pt>
    <dgm:pt modelId="{C01C1313-13B9-4CBD-A098-8D19816EBAC5}" type="parTrans" cxnId="{B937B64E-80B9-4EFE-A917-0F7D002A9C82}">
      <dgm:prSet/>
      <dgm:spPr/>
      <dgm:t>
        <a:bodyPr/>
        <a:lstStyle/>
        <a:p>
          <a:endParaRPr lang="en-US"/>
        </a:p>
      </dgm:t>
    </dgm:pt>
    <dgm:pt modelId="{A7F6D514-9606-456A-BE97-8EBC7B0F032B}" type="sibTrans" cxnId="{B937B64E-80B9-4EFE-A917-0F7D002A9C82}">
      <dgm:prSet/>
      <dgm:spPr/>
      <dgm:t>
        <a:bodyPr/>
        <a:lstStyle/>
        <a:p>
          <a:endParaRPr lang="en-US"/>
        </a:p>
      </dgm:t>
    </dgm:pt>
    <dgm:pt modelId="{92D04F38-69BF-4FBA-B1DB-7724F9EBC884}">
      <dgm:prSet phldrT="[Text]" custT="1"/>
      <dgm:spPr/>
      <dgm:t>
        <a:bodyPr/>
        <a:lstStyle/>
        <a:p>
          <a:r>
            <a:rPr lang="en-US" sz="1400" dirty="0"/>
            <a:t>Ensure Account-ability</a:t>
          </a:r>
          <a:endParaRPr lang="en-US" sz="1200" dirty="0"/>
        </a:p>
      </dgm:t>
    </dgm:pt>
    <dgm:pt modelId="{2C8FDAA7-D382-40CD-941F-4C91DD7CCCB7}" type="parTrans" cxnId="{7914B295-8BCA-46C0-8942-060E7158BB1D}">
      <dgm:prSet/>
      <dgm:spPr/>
      <dgm:t>
        <a:bodyPr/>
        <a:lstStyle/>
        <a:p>
          <a:endParaRPr lang="en-US"/>
        </a:p>
      </dgm:t>
    </dgm:pt>
    <dgm:pt modelId="{447AA6C2-0F39-41FE-9653-0237C72D87E1}" type="sibTrans" cxnId="{7914B295-8BCA-46C0-8942-060E7158BB1D}">
      <dgm:prSet/>
      <dgm:spPr/>
      <dgm:t>
        <a:bodyPr/>
        <a:lstStyle/>
        <a:p>
          <a:endParaRPr lang="en-US"/>
        </a:p>
      </dgm:t>
    </dgm:pt>
    <dgm:pt modelId="{DD4017CF-867F-4D03-B938-0A641FB0AD56}">
      <dgm:prSet phldrT="[Text]"/>
      <dgm:spPr/>
      <dgm:t>
        <a:bodyPr/>
        <a:lstStyle/>
        <a:p>
          <a:r>
            <a:rPr lang="en-US" dirty="0"/>
            <a:t>Support Expansion</a:t>
          </a:r>
        </a:p>
      </dgm:t>
    </dgm:pt>
    <dgm:pt modelId="{DC7EBA54-9669-41FF-AFD4-7008D11D3493}" type="parTrans" cxnId="{606F5829-8AF7-4A80-993D-31710C3EFCAF}">
      <dgm:prSet/>
      <dgm:spPr/>
      <dgm:t>
        <a:bodyPr/>
        <a:lstStyle/>
        <a:p>
          <a:endParaRPr lang="en-US"/>
        </a:p>
      </dgm:t>
    </dgm:pt>
    <dgm:pt modelId="{F288B7B8-800F-42EA-9588-4C9F257B7AA5}" type="sibTrans" cxnId="{606F5829-8AF7-4A80-993D-31710C3EFCAF}">
      <dgm:prSet/>
      <dgm:spPr/>
      <dgm:t>
        <a:bodyPr/>
        <a:lstStyle/>
        <a:p>
          <a:endParaRPr lang="en-US"/>
        </a:p>
      </dgm:t>
    </dgm:pt>
    <dgm:pt modelId="{CBFE0C52-302A-4C1A-8904-96960914EDE3}" type="pres">
      <dgm:prSet presAssocID="{967E09E8-B0DE-4D90-B682-24B7705C4A36}" presName="diagram" presStyleCnt="0">
        <dgm:presLayoutVars>
          <dgm:dir/>
          <dgm:resizeHandles/>
        </dgm:presLayoutVars>
      </dgm:prSet>
      <dgm:spPr/>
    </dgm:pt>
    <dgm:pt modelId="{5CF48E07-0D7D-48DD-B521-3CF60994E348}" type="pres">
      <dgm:prSet presAssocID="{89299929-A30B-4264-960B-7B638018EE03}" presName="firstNode" presStyleLbl="node1" presStyleIdx="0" presStyleCnt="6">
        <dgm:presLayoutVars>
          <dgm:bulletEnabled val="1"/>
        </dgm:presLayoutVars>
      </dgm:prSet>
      <dgm:spPr/>
    </dgm:pt>
    <dgm:pt modelId="{EF4837A7-7A5C-4079-8E13-F19714B9F9F0}" type="pres">
      <dgm:prSet presAssocID="{40BFB842-7EA9-4CBB-AB78-59792077C0AB}" presName="sibTrans" presStyleLbl="sibTrans2D1" presStyleIdx="0" presStyleCnt="5"/>
      <dgm:spPr/>
    </dgm:pt>
    <dgm:pt modelId="{3AA993D1-526C-49CA-8493-67A728FF8C3A}" type="pres">
      <dgm:prSet presAssocID="{FD872849-1337-414D-9A78-6E48D5A59F0B}" presName="middleNode" presStyleCnt="0"/>
      <dgm:spPr/>
    </dgm:pt>
    <dgm:pt modelId="{AA14A3A7-7BFB-4745-A363-A6CD7B1FF2BD}" type="pres">
      <dgm:prSet presAssocID="{FD872849-1337-414D-9A78-6E48D5A59F0B}" presName="padding" presStyleLbl="node1" presStyleIdx="0" presStyleCnt="6"/>
      <dgm:spPr/>
    </dgm:pt>
    <dgm:pt modelId="{1A02B186-BD7D-4A2E-BFDF-8C0E416E1E41}" type="pres">
      <dgm:prSet presAssocID="{FD872849-1337-414D-9A78-6E48D5A59F0B}" presName="shape" presStyleLbl="node1" presStyleIdx="1" presStyleCnt="6" custScaleX="116332" custScaleY="116332">
        <dgm:presLayoutVars>
          <dgm:bulletEnabled val="1"/>
        </dgm:presLayoutVars>
      </dgm:prSet>
      <dgm:spPr/>
    </dgm:pt>
    <dgm:pt modelId="{17C615B4-9D32-484B-8673-09C747D9BCE2}" type="pres">
      <dgm:prSet presAssocID="{5C1FE954-4BE6-4466-9626-4C6595E3353A}" presName="sibTrans" presStyleLbl="sibTrans2D1" presStyleIdx="1" presStyleCnt="5"/>
      <dgm:spPr/>
    </dgm:pt>
    <dgm:pt modelId="{25D5312C-397E-4E88-ADA0-B884250EC8D4}" type="pres">
      <dgm:prSet presAssocID="{6CB6C392-D679-46B8-8B0F-C824BF98C863}" presName="middleNode" presStyleCnt="0"/>
      <dgm:spPr/>
    </dgm:pt>
    <dgm:pt modelId="{4E3A9ABF-54E5-4480-BCF0-C932ABEDD983}" type="pres">
      <dgm:prSet presAssocID="{6CB6C392-D679-46B8-8B0F-C824BF98C863}" presName="padding" presStyleLbl="node1" presStyleIdx="1" presStyleCnt="6"/>
      <dgm:spPr/>
    </dgm:pt>
    <dgm:pt modelId="{5A024EDC-0A41-41D7-8A83-A7297EC86115}" type="pres">
      <dgm:prSet presAssocID="{6CB6C392-D679-46B8-8B0F-C824BF98C863}" presName="shape" presStyleLbl="node1" presStyleIdx="2" presStyleCnt="6" custScaleX="116332" custScaleY="116332">
        <dgm:presLayoutVars>
          <dgm:bulletEnabled val="1"/>
        </dgm:presLayoutVars>
      </dgm:prSet>
      <dgm:spPr/>
    </dgm:pt>
    <dgm:pt modelId="{6C37429C-F3A8-42BF-AF72-F7E7C32F9031}" type="pres">
      <dgm:prSet presAssocID="{BDB766EA-C2EA-4BE0-B7E4-4010A8F64DE2}" presName="sibTrans" presStyleLbl="sibTrans2D1" presStyleIdx="2" presStyleCnt="5"/>
      <dgm:spPr/>
    </dgm:pt>
    <dgm:pt modelId="{70CFDC83-5189-4935-BD9C-AE959A12A49B}" type="pres">
      <dgm:prSet presAssocID="{C25E5AE4-E436-4D5E-B141-0ABB32262821}" presName="middleNode" presStyleCnt="0"/>
      <dgm:spPr/>
    </dgm:pt>
    <dgm:pt modelId="{3E7B3EAE-E3FB-470C-B577-D25B83AF94C4}" type="pres">
      <dgm:prSet presAssocID="{C25E5AE4-E436-4D5E-B141-0ABB32262821}" presName="padding" presStyleLbl="node1" presStyleIdx="2" presStyleCnt="6"/>
      <dgm:spPr/>
    </dgm:pt>
    <dgm:pt modelId="{0B6D437F-E7ED-4138-A70A-90E70BE55562}" type="pres">
      <dgm:prSet presAssocID="{C25E5AE4-E436-4D5E-B141-0ABB32262821}" presName="shape" presStyleLbl="node1" presStyleIdx="3" presStyleCnt="6" custScaleX="112889" custScaleY="112889">
        <dgm:presLayoutVars>
          <dgm:bulletEnabled val="1"/>
        </dgm:presLayoutVars>
      </dgm:prSet>
      <dgm:spPr/>
    </dgm:pt>
    <dgm:pt modelId="{C92F10F9-CAA7-42E0-AA39-DF5AC815E1CF}" type="pres">
      <dgm:prSet presAssocID="{A7F6D514-9606-456A-BE97-8EBC7B0F032B}" presName="sibTrans" presStyleLbl="sibTrans2D1" presStyleIdx="3" presStyleCnt="5"/>
      <dgm:spPr/>
    </dgm:pt>
    <dgm:pt modelId="{65CBB876-E749-4C89-84D2-C5EF88642426}" type="pres">
      <dgm:prSet presAssocID="{92D04F38-69BF-4FBA-B1DB-7724F9EBC884}" presName="middleNode" presStyleCnt="0"/>
      <dgm:spPr/>
    </dgm:pt>
    <dgm:pt modelId="{36B92FE5-7E29-4F7F-B3BB-51CAA196516F}" type="pres">
      <dgm:prSet presAssocID="{92D04F38-69BF-4FBA-B1DB-7724F9EBC884}" presName="padding" presStyleLbl="node1" presStyleIdx="3" presStyleCnt="6"/>
      <dgm:spPr/>
    </dgm:pt>
    <dgm:pt modelId="{C19D1485-9FF3-45A9-AECB-FCB8DE6F2871}" type="pres">
      <dgm:prSet presAssocID="{92D04F38-69BF-4FBA-B1DB-7724F9EBC884}" presName="shape" presStyleLbl="node1" presStyleIdx="4" presStyleCnt="6" custScaleX="114267" custScaleY="114267">
        <dgm:presLayoutVars>
          <dgm:bulletEnabled val="1"/>
        </dgm:presLayoutVars>
      </dgm:prSet>
      <dgm:spPr/>
    </dgm:pt>
    <dgm:pt modelId="{B003B662-BAFD-44FC-AA54-D5D5B341A2C6}" type="pres">
      <dgm:prSet presAssocID="{447AA6C2-0F39-41FE-9653-0237C72D87E1}" presName="sibTrans" presStyleLbl="sibTrans2D1" presStyleIdx="4" presStyleCnt="5"/>
      <dgm:spPr/>
    </dgm:pt>
    <dgm:pt modelId="{CCEA66A2-2EFE-44BA-8357-14E4DE781C68}" type="pres">
      <dgm:prSet presAssocID="{DD4017CF-867F-4D03-B938-0A641FB0AD56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EE24D817-F513-4ABD-B592-20BB5B769229}" type="presOf" srcId="{A7F6D514-9606-456A-BE97-8EBC7B0F032B}" destId="{C92F10F9-CAA7-42E0-AA39-DF5AC815E1CF}" srcOrd="0" destOrd="0" presId="urn:microsoft.com/office/officeart/2005/8/layout/bProcess2"/>
    <dgm:cxn modelId="{9327E01E-C6E7-442A-85D4-AFA66A986C89}" type="presOf" srcId="{92D04F38-69BF-4FBA-B1DB-7724F9EBC884}" destId="{C19D1485-9FF3-45A9-AECB-FCB8DE6F2871}" srcOrd="0" destOrd="0" presId="urn:microsoft.com/office/officeart/2005/8/layout/bProcess2"/>
    <dgm:cxn modelId="{606F5829-8AF7-4A80-993D-31710C3EFCAF}" srcId="{967E09E8-B0DE-4D90-B682-24B7705C4A36}" destId="{DD4017CF-867F-4D03-B938-0A641FB0AD56}" srcOrd="5" destOrd="0" parTransId="{DC7EBA54-9669-41FF-AFD4-7008D11D3493}" sibTransId="{F288B7B8-800F-42EA-9588-4C9F257B7AA5}"/>
    <dgm:cxn modelId="{64F7E132-F45F-4C2D-924B-BBFDDA305667}" srcId="{967E09E8-B0DE-4D90-B682-24B7705C4A36}" destId="{FD872849-1337-414D-9A78-6E48D5A59F0B}" srcOrd="1" destOrd="0" parTransId="{564B2AC1-04E6-4AFB-862F-2FAF539BF754}" sibTransId="{5C1FE954-4BE6-4466-9626-4C6595E3353A}"/>
    <dgm:cxn modelId="{A6C49338-BB3D-414E-B5D5-FA745C0C446A}" type="presOf" srcId="{6CB6C392-D679-46B8-8B0F-C824BF98C863}" destId="{5A024EDC-0A41-41D7-8A83-A7297EC86115}" srcOrd="0" destOrd="0" presId="urn:microsoft.com/office/officeart/2005/8/layout/bProcess2"/>
    <dgm:cxn modelId="{2A7D5A3B-8BDF-474A-9BBB-00F20B13429A}" type="presOf" srcId="{5C1FE954-4BE6-4466-9626-4C6595E3353A}" destId="{17C615B4-9D32-484B-8673-09C747D9BCE2}" srcOrd="0" destOrd="0" presId="urn:microsoft.com/office/officeart/2005/8/layout/bProcess2"/>
    <dgm:cxn modelId="{5593D13D-3A15-47EA-8724-9482D732BCCF}" type="presOf" srcId="{967E09E8-B0DE-4D90-B682-24B7705C4A36}" destId="{CBFE0C52-302A-4C1A-8904-96960914EDE3}" srcOrd="0" destOrd="0" presId="urn:microsoft.com/office/officeart/2005/8/layout/bProcess2"/>
    <dgm:cxn modelId="{5B195346-3B3D-4E9E-9C70-2C1A2B14F9EF}" type="presOf" srcId="{BDB766EA-C2EA-4BE0-B7E4-4010A8F64DE2}" destId="{6C37429C-F3A8-42BF-AF72-F7E7C32F9031}" srcOrd="0" destOrd="0" presId="urn:microsoft.com/office/officeart/2005/8/layout/bProcess2"/>
    <dgm:cxn modelId="{92FAE167-13CE-4ED2-876A-AFDFE6A2EA19}" type="presOf" srcId="{FD872849-1337-414D-9A78-6E48D5A59F0B}" destId="{1A02B186-BD7D-4A2E-BFDF-8C0E416E1E41}" srcOrd="0" destOrd="0" presId="urn:microsoft.com/office/officeart/2005/8/layout/bProcess2"/>
    <dgm:cxn modelId="{5FFF624B-0759-41DD-963F-6DC43331A707}" type="presOf" srcId="{89299929-A30B-4264-960B-7B638018EE03}" destId="{5CF48E07-0D7D-48DD-B521-3CF60994E348}" srcOrd="0" destOrd="0" presId="urn:microsoft.com/office/officeart/2005/8/layout/bProcess2"/>
    <dgm:cxn modelId="{B937B64E-80B9-4EFE-A917-0F7D002A9C82}" srcId="{967E09E8-B0DE-4D90-B682-24B7705C4A36}" destId="{C25E5AE4-E436-4D5E-B141-0ABB32262821}" srcOrd="3" destOrd="0" parTransId="{C01C1313-13B9-4CBD-A098-8D19816EBAC5}" sibTransId="{A7F6D514-9606-456A-BE97-8EBC7B0F032B}"/>
    <dgm:cxn modelId="{2890EB82-459F-4411-85E4-5C0B2727B880}" srcId="{967E09E8-B0DE-4D90-B682-24B7705C4A36}" destId="{89299929-A30B-4264-960B-7B638018EE03}" srcOrd="0" destOrd="0" parTransId="{1BA7A22E-44DF-435A-AF66-BD2D5B9AC7E8}" sibTransId="{40BFB842-7EA9-4CBB-AB78-59792077C0AB}"/>
    <dgm:cxn modelId="{5B50D789-5BC6-4EDE-8033-5AF44FEF22E9}" type="presOf" srcId="{C25E5AE4-E436-4D5E-B141-0ABB32262821}" destId="{0B6D437F-E7ED-4138-A70A-90E70BE55562}" srcOrd="0" destOrd="0" presId="urn:microsoft.com/office/officeart/2005/8/layout/bProcess2"/>
    <dgm:cxn modelId="{FB3B988F-D5C9-4883-9704-87DABAB3B0F5}" type="presOf" srcId="{40BFB842-7EA9-4CBB-AB78-59792077C0AB}" destId="{EF4837A7-7A5C-4079-8E13-F19714B9F9F0}" srcOrd="0" destOrd="0" presId="urn:microsoft.com/office/officeart/2005/8/layout/bProcess2"/>
    <dgm:cxn modelId="{31449790-6F2C-4604-B27C-8E8A59B55EC9}" type="presOf" srcId="{447AA6C2-0F39-41FE-9653-0237C72D87E1}" destId="{B003B662-BAFD-44FC-AA54-D5D5B341A2C6}" srcOrd="0" destOrd="0" presId="urn:microsoft.com/office/officeart/2005/8/layout/bProcess2"/>
    <dgm:cxn modelId="{7914B295-8BCA-46C0-8942-060E7158BB1D}" srcId="{967E09E8-B0DE-4D90-B682-24B7705C4A36}" destId="{92D04F38-69BF-4FBA-B1DB-7724F9EBC884}" srcOrd="4" destOrd="0" parTransId="{2C8FDAA7-D382-40CD-941F-4C91DD7CCCB7}" sibTransId="{447AA6C2-0F39-41FE-9653-0237C72D87E1}"/>
    <dgm:cxn modelId="{C4FC4AAF-978D-468D-978B-2B0D463C1BAE}" srcId="{967E09E8-B0DE-4D90-B682-24B7705C4A36}" destId="{6CB6C392-D679-46B8-8B0F-C824BF98C863}" srcOrd="2" destOrd="0" parTransId="{60FEB8FD-F2DD-4D84-9B4D-1109CA43AA59}" sibTransId="{BDB766EA-C2EA-4BE0-B7E4-4010A8F64DE2}"/>
    <dgm:cxn modelId="{114F1BD9-AB35-4E92-AABE-EF63F62E797B}" type="presOf" srcId="{DD4017CF-867F-4D03-B938-0A641FB0AD56}" destId="{CCEA66A2-2EFE-44BA-8357-14E4DE781C68}" srcOrd="0" destOrd="0" presId="urn:microsoft.com/office/officeart/2005/8/layout/bProcess2"/>
    <dgm:cxn modelId="{FE49308F-708C-4523-B8A3-425A3F188D76}" type="presParOf" srcId="{CBFE0C52-302A-4C1A-8904-96960914EDE3}" destId="{5CF48E07-0D7D-48DD-B521-3CF60994E348}" srcOrd="0" destOrd="0" presId="urn:microsoft.com/office/officeart/2005/8/layout/bProcess2"/>
    <dgm:cxn modelId="{FE5ED0CC-A004-482B-B3C4-61D7B5DA3560}" type="presParOf" srcId="{CBFE0C52-302A-4C1A-8904-96960914EDE3}" destId="{EF4837A7-7A5C-4079-8E13-F19714B9F9F0}" srcOrd="1" destOrd="0" presId="urn:microsoft.com/office/officeart/2005/8/layout/bProcess2"/>
    <dgm:cxn modelId="{B448B8D9-E6F7-460B-A2F1-B9FEF53FD731}" type="presParOf" srcId="{CBFE0C52-302A-4C1A-8904-96960914EDE3}" destId="{3AA993D1-526C-49CA-8493-67A728FF8C3A}" srcOrd="2" destOrd="0" presId="urn:microsoft.com/office/officeart/2005/8/layout/bProcess2"/>
    <dgm:cxn modelId="{DF5AA97E-A466-4665-A27F-3DB2A3118255}" type="presParOf" srcId="{3AA993D1-526C-49CA-8493-67A728FF8C3A}" destId="{AA14A3A7-7BFB-4745-A363-A6CD7B1FF2BD}" srcOrd="0" destOrd="0" presId="urn:microsoft.com/office/officeart/2005/8/layout/bProcess2"/>
    <dgm:cxn modelId="{771B791B-AB6B-4082-8B1A-5F7DC21B29FD}" type="presParOf" srcId="{3AA993D1-526C-49CA-8493-67A728FF8C3A}" destId="{1A02B186-BD7D-4A2E-BFDF-8C0E416E1E41}" srcOrd="1" destOrd="0" presId="urn:microsoft.com/office/officeart/2005/8/layout/bProcess2"/>
    <dgm:cxn modelId="{704E5F1B-F0A3-4EFD-9371-063C93952050}" type="presParOf" srcId="{CBFE0C52-302A-4C1A-8904-96960914EDE3}" destId="{17C615B4-9D32-484B-8673-09C747D9BCE2}" srcOrd="3" destOrd="0" presId="urn:microsoft.com/office/officeart/2005/8/layout/bProcess2"/>
    <dgm:cxn modelId="{A7E89149-F4FB-4937-988B-6FC620B69C8E}" type="presParOf" srcId="{CBFE0C52-302A-4C1A-8904-96960914EDE3}" destId="{25D5312C-397E-4E88-ADA0-B884250EC8D4}" srcOrd="4" destOrd="0" presId="urn:microsoft.com/office/officeart/2005/8/layout/bProcess2"/>
    <dgm:cxn modelId="{59A2B8EA-E47C-4126-BDDA-AA5F1B4EC84D}" type="presParOf" srcId="{25D5312C-397E-4E88-ADA0-B884250EC8D4}" destId="{4E3A9ABF-54E5-4480-BCF0-C932ABEDD983}" srcOrd="0" destOrd="0" presId="urn:microsoft.com/office/officeart/2005/8/layout/bProcess2"/>
    <dgm:cxn modelId="{2F8465AF-C5E5-40DC-8556-F890894CC573}" type="presParOf" srcId="{25D5312C-397E-4E88-ADA0-B884250EC8D4}" destId="{5A024EDC-0A41-41D7-8A83-A7297EC86115}" srcOrd="1" destOrd="0" presId="urn:microsoft.com/office/officeart/2005/8/layout/bProcess2"/>
    <dgm:cxn modelId="{8C2279D3-F269-4BFA-969C-129CC4E728E4}" type="presParOf" srcId="{CBFE0C52-302A-4C1A-8904-96960914EDE3}" destId="{6C37429C-F3A8-42BF-AF72-F7E7C32F9031}" srcOrd="5" destOrd="0" presId="urn:microsoft.com/office/officeart/2005/8/layout/bProcess2"/>
    <dgm:cxn modelId="{C1291BA4-3830-44B2-9DF0-3978216810BD}" type="presParOf" srcId="{CBFE0C52-302A-4C1A-8904-96960914EDE3}" destId="{70CFDC83-5189-4935-BD9C-AE959A12A49B}" srcOrd="6" destOrd="0" presId="urn:microsoft.com/office/officeart/2005/8/layout/bProcess2"/>
    <dgm:cxn modelId="{E2B3D9BD-B077-4989-8C41-B74F2B541E79}" type="presParOf" srcId="{70CFDC83-5189-4935-BD9C-AE959A12A49B}" destId="{3E7B3EAE-E3FB-470C-B577-D25B83AF94C4}" srcOrd="0" destOrd="0" presId="urn:microsoft.com/office/officeart/2005/8/layout/bProcess2"/>
    <dgm:cxn modelId="{91DBD73F-5525-4F25-B575-13EFB959ECD4}" type="presParOf" srcId="{70CFDC83-5189-4935-BD9C-AE959A12A49B}" destId="{0B6D437F-E7ED-4138-A70A-90E70BE55562}" srcOrd="1" destOrd="0" presId="urn:microsoft.com/office/officeart/2005/8/layout/bProcess2"/>
    <dgm:cxn modelId="{4F4DC90F-2A8D-40EA-AB54-4CEE43776DFD}" type="presParOf" srcId="{CBFE0C52-302A-4C1A-8904-96960914EDE3}" destId="{C92F10F9-CAA7-42E0-AA39-DF5AC815E1CF}" srcOrd="7" destOrd="0" presId="urn:microsoft.com/office/officeart/2005/8/layout/bProcess2"/>
    <dgm:cxn modelId="{D1FB66E8-A12E-46A4-B90E-8C4C31986D5D}" type="presParOf" srcId="{CBFE0C52-302A-4C1A-8904-96960914EDE3}" destId="{65CBB876-E749-4C89-84D2-C5EF88642426}" srcOrd="8" destOrd="0" presId="urn:microsoft.com/office/officeart/2005/8/layout/bProcess2"/>
    <dgm:cxn modelId="{0FD86419-CD75-4F0D-8DCB-1121B129F9BC}" type="presParOf" srcId="{65CBB876-E749-4C89-84D2-C5EF88642426}" destId="{36B92FE5-7E29-4F7F-B3BB-51CAA196516F}" srcOrd="0" destOrd="0" presId="urn:microsoft.com/office/officeart/2005/8/layout/bProcess2"/>
    <dgm:cxn modelId="{FE60FF31-42F3-4C78-90B6-93BD4F4E3661}" type="presParOf" srcId="{65CBB876-E749-4C89-84D2-C5EF88642426}" destId="{C19D1485-9FF3-45A9-AECB-FCB8DE6F2871}" srcOrd="1" destOrd="0" presId="urn:microsoft.com/office/officeart/2005/8/layout/bProcess2"/>
    <dgm:cxn modelId="{4DA166AA-8664-4D16-99B1-8EA211A0D7C3}" type="presParOf" srcId="{CBFE0C52-302A-4C1A-8904-96960914EDE3}" destId="{B003B662-BAFD-44FC-AA54-D5D5B341A2C6}" srcOrd="9" destOrd="0" presId="urn:microsoft.com/office/officeart/2005/8/layout/bProcess2"/>
    <dgm:cxn modelId="{2B36E401-6F46-4913-8A24-5CA0EE9AB74D}" type="presParOf" srcId="{CBFE0C52-302A-4C1A-8904-96960914EDE3}" destId="{CCEA66A2-2EFE-44BA-8357-14E4DE781C68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48E07-0D7D-48DD-B521-3CF60994E348}">
      <dsp:nvSpPr>
        <dsp:cNvPr id="0" name=""/>
        <dsp:cNvSpPr/>
      </dsp:nvSpPr>
      <dsp:spPr>
        <a:xfrm>
          <a:off x="1621521" y="2139"/>
          <a:ext cx="1884756" cy="18847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Evaluate Applications</a:t>
          </a:r>
        </a:p>
      </dsp:txBody>
      <dsp:txXfrm>
        <a:off x="1897537" y="278155"/>
        <a:ext cx="1332724" cy="1332724"/>
      </dsp:txXfrm>
    </dsp:sp>
    <dsp:sp modelId="{EF4837A7-7A5C-4079-8E13-F19714B9F9F0}">
      <dsp:nvSpPr>
        <dsp:cNvPr id="0" name=""/>
        <dsp:cNvSpPr/>
      </dsp:nvSpPr>
      <dsp:spPr>
        <a:xfrm rot="10800000">
          <a:off x="2234067" y="2104600"/>
          <a:ext cx="659664" cy="46153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2B186-BD7D-4A2E-BFDF-8C0E416E1E41}">
      <dsp:nvSpPr>
        <dsp:cNvPr id="0" name=""/>
        <dsp:cNvSpPr/>
      </dsp:nvSpPr>
      <dsp:spPr>
        <a:xfrm>
          <a:off x="1832676" y="2757714"/>
          <a:ext cx="1462447" cy="1462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Determine Readiness</a:t>
          </a:r>
        </a:p>
      </dsp:txBody>
      <dsp:txXfrm>
        <a:off x="2046846" y="2971884"/>
        <a:ext cx="1034107" cy="1034107"/>
      </dsp:txXfrm>
    </dsp:sp>
    <dsp:sp modelId="{17C615B4-9D32-484B-8673-09C747D9BCE2}">
      <dsp:nvSpPr>
        <dsp:cNvPr id="0" name=""/>
        <dsp:cNvSpPr/>
      </dsp:nvSpPr>
      <dsp:spPr>
        <a:xfrm rot="5400000">
          <a:off x="3660696" y="3258171"/>
          <a:ext cx="659664" cy="46153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24EDC-0A41-41D7-8A83-A7297EC86115}">
      <dsp:nvSpPr>
        <dsp:cNvPr id="0" name=""/>
        <dsp:cNvSpPr/>
      </dsp:nvSpPr>
      <dsp:spPr>
        <a:xfrm>
          <a:off x="4659810" y="2757714"/>
          <a:ext cx="1462447" cy="1462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Ensure a Strong Start</a:t>
          </a:r>
        </a:p>
      </dsp:txBody>
      <dsp:txXfrm>
        <a:off x="4873980" y="2971884"/>
        <a:ext cx="1034107" cy="1034107"/>
      </dsp:txXfrm>
    </dsp:sp>
    <dsp:sp modelId="{6C37429C-F3A8-42BF-AF72-F7E7C32F9031}">
      <dsp:nvSpPr>
        <dsp:cNvPr id="0" name=""/>
        <dsp:cNvSpPr/>
      </dsp:nvSpPr>
      <dsp:spPr>
        <a:xfrm>
          <a:off x="5061201" y="1962077"/>
          <a:ext cx="659664" cy="46153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D437F-E7ED-4138-A70A-90E70BE55562}">
      <dsp:nvSpPr>
        <dsp:cNvPr id="0" name=""/>
        <dsp:cNvSpPr/>
      </dsp:nvSpPr>
      <dsp:spPr>
        <a:xfrm>
          <a:off x="4681451" y="234935"/>
          <a:ext cx="1419164" cy="14191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Safeguard Autonomy</a:t>
          </a:r>
        </a:p>
      </dsp:txBody>
      <dsp:txXfrm>
        <a:off x="4889283" y="442767"/>
        <a:ext cx="1003500" cy="1003500"/>
      </dsp:txXfrm>
    </dsp:sp>
    <dsp:sp modelId="{C92F10F9-CAA7-42E0-AA39-DF5AC815E1CF}">
      <dsp:nvSpPr>
        <dsp:cNvPr id="0" name=""/>
        <dsp:cNvSpPr/>
      </dsp:nvSpPr>
      <dsp:spPr>
        <a:xfrm rot="5400000">
          <a:off x="6483500" y="713750"/>
          <a:ext cx="659664" cy="46153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1485-9FF3-45A9-AECB-FCB8DE6F2871}">
      <dsp:nvSpPr>
        <dsp:cNvPr id="0" name=""/>
        <dsp:cNvSpPr/>
      </dsp:nvSpPr>
      <dsp:spPr>
        <a:xfrm>
          <a:off x="7499924" y="226274"/>
          <a:ext cx="1436487" cy="14364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Ensure Account-ability</a:t>
          </a:r>
          <a:endParaRPr lang="en-US" sz="1200" kern="1200" dirty="0"/>
        </a:p>
      </dsp:txBody>
      <dsp:txXfrm>
        <a:off x="7710293" y="436643"/>
        <a:ext cx="1015749" cy="1015749"/>
      </dsp:txXfrm>
    </dsp:sp>
    <dsp:sp modelId="{B003B662-BAFD-44FC-AA54-D5D5B341A2C6}">
      <dsp:nvSpPr>
        <dsp:cNvPr id="0" name=""/>
        <dsp:cNvSpPr/>
      </dsp:nvSpPr>
      <dsp:spPr>
        <a:xfrm rot="10800000">
          <a:off x="7888335" y="1886956"/>
          <a:ext cx="659664" cy="46153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66A2-2EFE-44BA-8357-14E4DE781C68}">
      <dsp:nvSpPr>
        <dsp:cNvPr id="0" name=""/>
        <dsp:cNvSpPr/>
      </dsp:nvSpPr>
      <dsp:spPr>
        <a:xfrm>
          <a:off x="7275790" y="2546560"/>
          <a:ext cx="1884756" cy="18847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Expansion</a:t>
          </a:r>
        </a:p>
      </dsp:txBody>
      <dsp:txXfrm>
        <a:off x="7551806" y="2822576"/>
        <a:ext cx="1332724" cy="1332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Charter schools are independently operated public schools that enjoy greater flexibility in their operations and are held accountable for achieving high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Put simply, charter schools have more freedom to meet elevated expectations.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1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Sponsors are entities that select who can initiate a charter school, establish academic benchmarks, and oversee school performance. They also determine whether a charter school should continue operating.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0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_MSFontService"/>
              </a:rPr>
              <a:t>Sponsors, also called authorizers in so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WordVisi_MSFontService"/>
              </a:rPr>
              <a:t>me states, are diverse across the country; they can be universities, nonprofits, state education agencies, independent boards, or municipalities.</a:t>
            </a:r>
          </a:p>
          <a:p>
            <a:endParaRPr lang="en-US" sz="1800" b="0" i="0" dirty="0">
              <a:effectLst/>
              <a:highlight>
                <a:srgbClr val="FFFFFF"/>
              </a:highlight>
              <a:latin typeface="WordVisi_MSFontService"/>
            </a:endParaRPr>
          </a:p>
          <a:p>
            <a:r>
              <a:rPr lang="en-US" sz="1800" b="0" i="0" dirty="0">
                <a:effectLst/>
                <a:highlight>
                  <a:srgbClr val="FFFFFF"/>
                </a:highlight>
                <a:latin typeface="WordVisi_MSFontService"/>
              </a:rPr>
              <a:t>Nationally, </a:t>
            </a:r>
            <a:r>
              <a:rPr lang="en-US" sz="1800" b="1" i="0" dirty="0">
                <a:effectLst/>
                <a:highlight>
                  <a:srgbClr val="FFFFFF"/>
                </a:highlight>
                <a:latin typeface="WordVisi_MSFontService"/>
              </a:rPr>
              <a:t>nearly 90% of sponsors are school districts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WordVisi_MSFontService"/>
              </a:rPr>
              <a:t>.</a:t>
            </a:r>
          </a:p>
          <a:p>
            <a:endParaRPr lang="en-US" sz="1800" b="0" i="0" dirty="0">
              <a:effectLst/>
              <a:highlight>
                <a:srgbClr val="FFFFFF"/>
              </a:highlight>
              <a:latin typeface="WordVisi_MSFontService"/>
            </a:endParaRPr>
          </a:p>
          <a:p>
            <a:r>
              <a:rPr lang="en-US" sz="1800" b="0" i="0" dirty="0">
                <a:effectLst/>
                <a:highlight>
                  <a:srgbClr val="FFFFFF"/>
                </a:highlight>
                <a:latin typeface="WordVisi_MSFontService"/>
              </a:rPr>
              <a:t>In Missouri there are 7 sponsors and 37 charter schools, including institutions of higher education, school districts, and the Missouri Charter Public School Commission.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So, what characterizes effective sponsorship? Though often operating behind the scenes, sponsors are pivotal in creating exceptional schools.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Charter schools are built upon three core principles: </a:t>
            </a:r>
            <a:r>
              <a:rPr lang="en-US" b="1" i="0" dirty="0">
                <a:solidFill>
                  <a:srgbClr val="000000"/>
                </a:solidFill>
                <a:effectLst/>
                <a:latin typeface="WordVisi_MSFontService"/>
              </a:rPr>
              <a:t>access, autonomy, and accountability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. A quality sponsor ensures all three elements are upheld, </a:t>
            </a:r>
            <a:r>
              <a:rPr lang="en-US" b="1" i="0" dirty="0">
                <a:solidFill>
                  <a:srgbClr val="000000"/>
                </a:solidFill>
                <a:effectLst/>
                <a:latin typeface="WordVisi_MSFontService"/>
              </a:rPr>
              <a:t>fostering an environment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 where charter schools thrive, and students receive quality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4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Effective sponsors expand high-quality educational options by rigorously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evaluating applications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and promoting the establishment of new charter schools.</a:t>
            </a:r>
          </a:p>
          <a:p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ranklin Gothic Book" panose="020B0503020102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Once they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determine readiness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for successful launch, sponsors collaborate closely with school leadership to ensure a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strong start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. As schools flourish, good sponsors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support their expansion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to reach more students. They promote a diverse range of schools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and safeguard each one's flexibility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and independence to innovate, educate effectively, and achieve excellence. </a:t>
            </a:r>
          </a:p>
          <a:p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ranklin Gothic Book" panose="020B0503020102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Moreover, effective sponsors ensure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rigorous accountability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, holding schools to high standards and ensuring they fulfill their responsibilities to students, parents, and taxpayers.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0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ranklin Gothic Book" panose="020B0503020102020204" pitchFamily="34" charset="0"/>
              </a:rPr>
              <a:t>Ultimately, a sponsor's primary goal is to broaden access to exceptional educational opportunities for more students.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4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F2D90-9BE2-62A2-B89F-4004F5111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CC80111-E2BB-98C2-5950-C541B23D1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B530812-A617-B2B8-6D67-E479DAD53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A83FE43A-7DFC-0E16-21E2-26A76D17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9766B2-108E-A252-4F4E-8E20C654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7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7BA66A-9A4F-4D99-7A57-E7B4F6D6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8E7C8BCF-0C9B-C5FA-DC18-911E4BFBF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11435E3-180A-4FB6-8501-8B9C3EB4A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575D4FB8-3FC9-F80B-6817-C3E92346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D68775-A083-EE84-FA34-4337C844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37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1A95CB-35EF-202C-FFD2-4C1C59723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0756AC5B-21C5-AF47-43FE-E401E989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9274E9F-1AA6-D941-73A7-3BA3F31B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264CB26-8BDC-E870-DAE2-9CED611E9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4E29B-29E0-E887-3B2A-1DF876E3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469E0C-630C-B2F4-BE6F-0A36A7CF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8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3F676-F752-2B40-D94D-1059199EF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62FA932-E03A-A351-581B-BCFD9EB1B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128F9B95-6DDD-481D-6402-F6010631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2A8B275-F032-66D7-8810-9DCD1FBC0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9D9145-1E36-953E-3DDD-BB6943F9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3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2543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43953FF-A65F-82C5-5C5A-BEFABCCA6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5" name="AutoShape 24">
              <a:extLst>
                <a:ext uri="{FF2B5EF4-FFF2-40B4-BE49-F238E27FC236}">
                  <a16:creationId xmlns:a16="http://schemas.microsoft.com/office/drawing/2014/main" id="{4F4B78DE-0D3E-86A0-B97F-7ADBEA85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6218E74-3DD4-6AB5-01C6-9B001F7A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ABFC39-0D3E-34D1-A652-61AB991D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F9522B8-8DE7-B9B3-B6F3-832788CD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8449A2-9675-350C-3F48-70447D8F2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332C0E-2564-6079-5347-5DE68BA36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808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2543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173002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9" pos="4344" userDrawn="1">
          <p15:clr>
            <a:srgbClr val="FBAE40"/>
          </p15:clr>
        </p15:guide>
        <p15:guide id="10" pos="4560" userDrawn="1">
          <p15:clr>
            <a:srgbClr val="FBAE40"/>
          </p15:clr>
        </p15:guide>
        <p15:guide id="11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185886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4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99835" y="2702175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8A64-9E38-D7AE-FA25-401F30DE02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9834" y="3118944"/>
            <a:ext cx="5486399" cy="3109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5082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A94A75-2780-B6D3-113B-F91054980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4790A-F17C-C7B9-4522-68EE0F92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6F0A5EC-3AAE-F1EA-AF80-E78B2732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3D87023F-CEC6-7D42-EF9D-B1CFBAAB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2AF1390-0900-4A83-BB0D-9E7695534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0927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E8A4D0-4A67-F151-141B-5D9A22B5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5214734B-8093-93FF-7F7A-92408967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FE0A612C-8DC0-0CBE-EF7E-8EC10144F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6DA224F-79A5-86D0-A196-7CD9AC60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FD358-5DA5-F54E-9CB2-BB87A851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2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E9456C3-5505-BF47-0D66-6BD1DD31D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D702E65-8CA7-5659-C53D-6451C7F4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996EC87-8FCD-9851-C0DF-76EA3F7B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A37D331-4F7E-5098-2E63-F17A9C566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834548-9ABB-4446-40A5-AD39BEC62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9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2E5141-1B04-2B86-D162-6FF5C0E76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5" name="AutoShape 24">
              <a:extLst>
                <a:ext uri="{FF2B5EF4-FFF2-40B4-BE49-F238E27FC236}">
                  <a16:creationId xmlns:a16="http://schemas.microsoft.com/office/drawing/2014/main" id="{DAA0C90C-565E-CD08-7280-7BC9C842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96FDC9B-2093-A594-01BF-65071FACC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70ACFD-CBDC-78CC-AB08-74C78C0D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620C8D6-7809-49E7-8AE5-87DBF34B4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93A2552-E49A-B03D-533C-E57D96A2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44E654-77EC-2D4F-8F1B-31A90C426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1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tabLst>
                <a:tab pos="2805113" algn="l"/>
              </a:tabLst>
              <a:defRPr sz="2000"/>
            </a:lvl1pPr>
            <a:lvl2pPr indent="-283464">
              <a:spcBef>
                <a:spcPts val="1800"/>
              </a:spcBef>
              <a:tabLst>
                <a:tab pos="2805113" algn="l"/>
              </a:tabLst>
              <a:defRPr sz="2000"/>
            </a:lvl2pPr>
            <a:lvl3pPr indent="-283464">
              <a:spcBef>
                <a:spcPts val="1800"/>
              </a:spcBef>
              <a:tabLst>
                <a:tab pos="2805113" algn="l"/>
              </a:tabLst>
              <a:defRPr sz="2000"/>
            </a:lvl3pPr>
            <a:lvl4pPr indent="-283464">
              <a:spcBef>
                <a:spcPts val="1800"/>
              </a:spcBef>
              <a:tabLst>
                <a:tab pos="2805113" algn="l"/>
              </a:tabLst>
              <a:defRPr sz="2000"/>
            </a:lvl4pPr>
            <a:lvl5pPr indent="-283464">
              <a:spcBef>
                <a:spcPts val="1800"/>
              </a:spcBef>
              <a:tabLst>
                <a:tab pos="2805113" algn="l"/>
              </a:tabLs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4007B2-2C0B-3394-24C2-71C7DD2B9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4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6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11" r:id="rId15"/>
    <p:sldLayoutId id="2147483698" r:id="rId16"/>
    <p:sldLayoutId id="2147483710" r:id="rId17"/>
    <p:sldLayoutId id="2147483701" r:id="rId18"/>
    <p:sldLayoutId id="2147483659" r:id="rId19"/>
    <p:sldLayoutId id="2147483709" r:id="rId20"/>
    <p:sldLayoutId id="2147483708" r:id="rId21"/>
    <p:sldLayoutId id="2147483707" r:id="rId22"/>
    <p:sldLayoutId id="2147483706" r:id="rId23"/>
    <p:sldLayoutId id="2147483705" r:id="rId24"/>
    <p:sldLayoutId id="2147483704" r:id="rId25"/>
    <p:sldLayoutId id="2147483703" r:id="rId2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8" pos="600" userDrawn="1">
          <p15:clr>
            <a:srgbClr val="547EBF"/>
          </p15:clr>
        </p15:guide>
        <p15:guide id="19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CHARTER SCHOOL SPONSOR?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CHARTER SCHOOLS?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3"/>
                </a:solidFill>
              </a:rPr>
              <a:t>Charter schools are independently operated public schools that enjoy greater flexibility in their operations and are held accountable for achieving high standards.</a:t>
            </a:r>
          </a:p>
        </p:txBody>
      </p:sp>
      <p:pic>
        <p:nvPicPr>
          <p:cNvPr id="5" name="Picture Placeholder 52" descr="Young girl reading a book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20270"/>
          <a:stretch/>
        </p:blipFill>
        <p:spPr/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6AEB37-14D1-D9CD-197F-A38B24E6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8" y="3552457"/>
            <a:ext cx="10252063" cy="279292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</a:rPr>
              <a:t>AUTONOMY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b="0" dirty="0"/>
              <a:t>in exchange for greater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ACCOUNTABILITY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300810-D27F-CBFF-0B41-1E1C2A905996}"/>
              </a:ext>
            </a:extLst>
          </p:cNvPr>
          <p:cNvGrpSpPr/>
          <p:nvPr/>
        </p:nvGrpSpPr>
        <p:grpSpPr>
          <a:xfrm>
            <a:off x="2539750" y="737558"/>
            <a:ext cx="7630081" cy="2338527"/>
            <a:chOff x="2249380" y="685799"/>
            <a:chExt cx="7630081" cy="2338527"/>
          </a:xfrm>
        </p:grpSpPr>
        <p:pic>
          <p:nvPicPr>
            <p:cNvPr id="16" name="Graphic 15" descr="Gymnast: Floor routine with solid fill">
              <a:extLst>
                <a:ext uri="{FF2B5EF4-FFF2-40B4-BE49-F238E27FC236}">
                  <a16:creationId xmlns:a16="http://schemas.microsoft.com/office/drawing/2014/main" id="{CCB30420-7A7D-D5F2-5366-865FC075A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49380" y="685799"/>
              <a:ext cx="2136205" cy="2136205"/>
            </a:xfrm>
            <a:prstGeom prst="rect">
              <a:avLst/>
            </a:prstGeom>
          </p:spPr>
        </p:pic>
        <p:pic>
          <p:nvPicPr>
            <p:cNvPr id="22" name="Graphic 21" descr="Transfer with solid fill">
              <a:extLst>
                <a:ext uri="{FF2B5EF4-FFF2-40B4-BE49-F238E27FC236}">
                  <a16:creationId xmlns:a16="http://schemas.microsoft.com/office/drawing/2014/main" id="{714EC3E6-6DE0-A589-62C3-653D20C3A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18051" y="1355985"/>
              <a:ext cx="1841442" cy="146601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1734738-7F91-397E-2B3A-F6328230FE76}"/>
                </a:ext>
              </a:extLst>
            </p:cNvPr>
            <p:cNvGrpSpPr/>
            <p:nvPr/>
          </p:nvGrpSpPr>
          <p:grpSpPr>
            <a:xfrm>
              <a:off x="7743256" y="888121"/>
              <a:ext cx="2136205" cy="2136205"/>
              <a:chOff x="7635679" y="964961"/>
              <a:chExt cx="2136205" cy="2136205"/>
            </a:xfrm>
          </p:grpSpPr>
          <p:pic>
            <p:nvPicPr>
              <p:cNvPr id="24" name="Graphic 23" descr="Document with solid fill">
                <a:extLst>
                  <a:ext uri="{FF2B5EF4-FFF2-40B4-BE49-F238E27FC236}">
                    <a16:creationId xmlns:a16="http://schemas.microsoft.com/office/drawing/2014/main" id="{7EB5E738-9202-197B-C096-BF1C341B7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35679" y="964961"/>
                <a:ext cx="2136205" cy="213620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78A98B-8476-628C-41F2-FA1A511738B6}"/>
                  </a:ext>
                </a:extLst>
              </p:cNvPr>
              <p:cNvSpPr txBox="1"/>
              <p:nvPr/>
            </p:nvSpPr>
            <p:spPr>
              <a:xfrm rot="20976920">
                <a:off x="8133270" y="1269724"/>
                <a:ext cx="79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</a:rPr>
                  <a:t>A+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04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0EBB-D676-8808-B168-2A6CAC7BA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CHARTER SCHOOL SPONSORS?</a:t>
            </a:r>
          </a:p>
        </p:txBody>
      </p:sp>
      <p:pic>
        <p:nvPicPr>
          <p:cNvPr id="6" name="Picture Placeholder 5" descr="Young man in the office">
            <a:extLst>
              <a:ext uri="{FF2B5EF4-FFF2-40B4-BE49-F238E27FC236}">
                <a16:creationId xmlns:a16="http://schemas.microsoft.com/office/drawing/2014/main" id="{ADFA7EBD-4ADB-7FE5-9C8E-A505A78018F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6" t="-162" r="5998" b="162"/>
          <a:stretch/>
        </p:blipFill>
        <p:spPr>
          <a:xfrm>
            <a:off x="0" y="-24968"/>
            <a:ext cx="5791200" cy="688022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EEBA0-4987-15B2-A306-A60E597884E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3"/>
                </a:solidFill>
              </a:rPr>
              <a:t>Sponsors are entities that decide who can open a charter school and oversee charter school performance to ensure high standards are met.</a:t>
            </a:r>
          </a:p>
        </p:txBody>
      </p:sp>
    </p:spTree>
    <p:extLst>
      <p:ext uri="{BB962C8B-B14F-4D97-AF65-F5344CB8AC3E}">
        <p14:creationId xmlns:p14="http://schemas.microsoft.com/office/powerpoint/2010/main" val="423505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CHARTER SCHOOL SPONSORS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98240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There are various types of sponsors (or authorizers) across the country.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Nationally, nearly 90% of sponsors are school districts.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Missouri currently has 7 sponsors who oversee 37 charter schools.</a:t>
            </a:r>
          </a:p>
          <a:p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8416-B5C0-9B8F-5FF7-AE5DA48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SPONSORSHIP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1C9A5-CEB9-21DA-3C01-BE423B8BF667}"/>
              </a:ext>
            </a:extLst>
          </p:cNvPr>
          <p:cNvSpPr txBox="1"/>
          <p:nvPr/>
        </p:nvSpPr>
        <p:spPr>
          <a:xfrm>
            <a:off x="1892226" y="5842801"/>
            <a:ext cx="840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A quality sponsor ensures that these 3 core principles of charter schools are upheld so that students and schools can thrive.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840F1F-F6FC-9B8F-0222-0026F85FD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09299"/>
              </p:ext>
            </p:extLst>
          </p:nvPr>
        </p:nvGraphicFramePr>
        <p:xfrm>
          <a:off x="449578" y="2514596"/>
          <a:ext cx="11292843" cy="28304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64281">
                  <a:extLst>
                    <a:ext uri="{9D8B030D-6E8A-4147-A177-3AD203B41FA5}">
                      <a16:colId xmlns:a16="http://schemas.microsoft.com/office/drawing/2014/main" val="4129416707"/>
                    </a:ext>
                  </a:extLst>
                </a:gridCol>
                <a:gridCol w="3764281">
                  <a:extLst>
                    <a:ext uri="{9D8B030D-6E8A-4147-A177-3AD203B41FA5}">
                      <a16:colId xmlns:a16="http://schemas.microsoft.com/office/drawing/2014/main" val="2532685569"/>
                    </a:ext>
                  </a:extLst>
                </a:gridCol>
                <a:gridCol w="3764281">
                  <a:extLst>
                    <a:ext uri="{9D8B030D-6E8A-4147-A177-3AD203B41FA5}">
                      <a16:colId xmlns:a16="http://schemas.microsoft.com/office/drawing/2014/main" val="2219440177"/>
                    </a:ext>
                  </a:extLst>
                </a:gridCol>
              </a:tblGrid>
              <a:tr h="225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7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ACCESS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AUTONOMY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ACCOUNTABILITY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32285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41217-CDA3-B00F-5C85-9DD19FAC29C0}"/>
              </a:ext>
            </a:extLst>
          </p:cNvPr>
          <p:cNvGrpSpPr/>
          <p:nvPr/>
        </p:nvGrpSpPr>
        <p:grpSpPr>
          <a:xfrm>
            <a:off x="1413163" y="2708557"/>
            <a:ext cx="9365674" cy="1953490"/>
            <a:chOff x="1413163" y="2708557"/>
            <a:chExt cx="9365674" cy="1953490"/>
          </a:xfrm>
        </p:grpSpPr>
        <p:pic>
          <p:nvPicPr>
            <p:cNvPr id="14" name="Graphic 13" descr="Door Open with solid fill">
              <a:extLst>
                <a:ext uri="{FF2B5EF4-FFF2-40B4-BE49-F238E27FC236}">
                  <a16:creationId xmlns:a16="http://schemas.microsoft.com/office/drawing/2014/main" id="{F0B306BD-ED3A-2FC3-D8DD-EF72D2AF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3163" y="2708557"/>
              <a:ext cx="1884218" cy="1884218"/>
            </a:xfrm>
            <a:prstGeom prst="rect">
              <a:avLst/>
            </a:prstGeom>
          </p:spPr>
        </p:pic>
        <p:pic>
          <p:nvPicPr>
            <p:cNvPr id="16" name="Graphic 15" descr="Right Brain with solid fill">
              <a:extLst>
                <a:ext uri="{FF2B5EF4-FFF2-40B4-BE49-F238E27FC236}">
                  <a16:creationId xmlns:a16="http://schemas.microsoft.com/office/drawing/2014/main" id="{CFFC5209-6FF3-E3E3-61EC-F1E1941A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88527" y="2847102"/>
              <a:ext cx="1814945" cy="1814945"/>
            </a:xfrm>
            <a:prstGeom prst="rect">
              <a:avLst/>
            </a:prstGeom>
          </p:spPr>
        </p:pic>
        <p:pic>
          <p:nvPicPr>
            <p:cNvPr id="18" name="Graphic 17" descr="Tally with solid fill">
              <a:extLst>
                <a:ext uri="{FF2B5EF4-FFF2-40B4-BE49-F238E27FC236}">
                  <a16:creationId xmlns:a16="http://schemas.microsoft.com/office/drawing/2014/main" id="{5468FF3D-1FD7-8849-EFC3-A47A3C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74728" y="2957938"/>
              <a:ext cx="1704109" cy="1704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1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22ED3C-412F-BF98-B175-D09835E9C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621393"/>
              </p:ext>
            </p:extLst>
          </p:nvPr>
        </p:nvGraphicFramePr>
        <p:xfrm>
          <a:off x="785092" y="2327562"/>
          <a:ext cx="10782068" cy="443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C363891-BD8C-2C15-23C0-A044104F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SPONSORS EXPAND OPTIONS</a:t>
            </a:r>
          </a:p>
        </p:txBody>
      </p:sp>
    </p:spTree>
    <p:extLst>
      <p:ext uri="{BB962C8B-B14F-4D97-AF65-F5344CB8AC3E}">
        <p14:creationId xmlns:p14="http://schemas.microsoft.com/office/powerpoint/2010/main" val="404737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448B2B-5BFB-321F-B488-4E58F161B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 GOAL OF SPONSORSHIP</a:t>
            </a:r>
          </a:p>
        </p:txBody>
      </p:sp>
      <p:pic>
        <p:nvPicPr>
          <p:cNvPr id="10" name="Picture Placeholder 9" descr="Group of smiling children at school">
            <a:extLst>
              <a:ext uri="{FF2B5EF4-FFF2-40B4-BE49-F238E27FC236}">
                <a16:creationId xmlns:a16="http://schemas.microsoft.com/office/drawing/2014/main" id="{DF0C09C4-1D91-02DB-E050-C3E72693D2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162" r="33065" b="-162"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5B72-0606-193E-2E73-3C4C5B929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Ultimately, a sponsor's primary goal is to broaden access to exceptional educational opportunities for more students. </a:t>
            </a:r>
            <a:endParaRPr lang="en-US" sz="2800" dirty="0">
              <a:solidFill>
                <a:schemeClr val="accent3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5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3"/>
                </a:solidFill>
              </a:rPr>
              <a:t>Name</a:t>
            </a:r>
          </a:p>
          <a:p>
            <a:r>
              <a:rPr lang="en-US" b="0" dirty="0">
                <a:solidFill>
                  <a:schemeClr val="accent3"/>
                </a:solidFill>
              </a:rPr>
              <a:t>Phone</a:t>
            </a:r>
          </a:p>
          <a:p>
            <a:r>
              <a:rPr lang="en-US" b="0" dirty="0">
                <a:solidFill>
                  <a:schemeClr val="accent3"/>
                </a:solidFill>
              </a:rPr>
              <a:t>Email</a:t>
            </a:r>
          </a:p>
          <a:p>
            <a:r>
              <a:rPr lang="en-US" b="0" dirty="0">
                <a:solidFill>
                  <a:schemeClr val="accent3"/>
                </a:solidFill>
              </a:rPr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theme/theme1.xml><?xml version="1.0" encoding="utf-8"?>
<a:theme xmlns:a="http://schemas.openxmlformats.org/drawingml/2006/main" name="Missouri theme">
  <a:themeElements>
    <a:clrScheme name="Custom 18">
      <a:dk1>
        <a:srgbClr val="000000"/>
      </a:dk1>
      <a:lt1>
        <a:srgbClr val="FFFFFF"/>
      </a:lt1>
      <a:dk2>
        <a:srgbClr val="0A4158"/>
      </a:dk2>
      <a:lt2>
        <a:srgbClr val="FF9636"/>
      </a:lt2>
      <a:accent1>
        <a:srgbClr val="E4D7D0"/>
      </a:accent1>
      <a:accent2>
        <a:srgbClr val="8BBCB2"/>
      </a:accent2>
      <a:accent3>
        <a:srgbClr val="497E73"/>
      </a:accent3>
      <a:accent4>
        <a:srgbClr val="E4D7D0"/>
      </a:accent4>
      <a:accent5>
        <a:srgbClr val="0A4158"/>
      </a:accent5>
      <a:accent6>
        <a:srgbClr val="0A4158"/>
      </a:accent6>
      <a:hlink>
        <a:srgbClr val="4495A2"/>
      </a:hlink>
      <a:folHlink>
        <a:srgbClr val="FF9636"/>
      </a:folHlink>
    </a:clrScheme>
    <a:fontScheme name="MCPCS">
      <a:majorFont>
        <a:latin typeface="Raleway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souri theme" id="{9E93972A-9022-4695-92AE-5D46441AD91A}" vid="{63D981FC-47D2-482E-8EE7-5ED2CCD0E4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Missouri theme</Template>
  <TotalTime>6646</TotalTime>
  <Words>518</Words>
  <Application>Microsoft Office PowerPoint</Application>
  <PresentationFormat>Widescreen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Merriweather</vt:lpstr>
      <vt:lpstr>Raleway</vt:lpstr>
      <vt:lpstr>WordVisi_MSFontService</vt:lpstr>
      <vt:lpstr>Missouri theme</vt:lpstr>
      <vt:lpstr>WHAT IS A CHARTER SCHOOL SPONSOR?</vt:lpstr>
      <vt:lpstr>WHAT ARE CHARTER SCHOOLS?</vt:lpstr>
      <vt:lpstr>AUTONOMY in exchange for greater ACCOUNTABILITY</vt:lpstr>
      <vt:lpstr>WHAT ARE CHARTER SCHOOL SPONSORS?</vt:lpstr>
      <vt:lpstr>ABOUT CHARTER SCHOOL SPONSORS</vt:lpstr>
      <vt:lpstr>EFFECTIVE SPONSORSHIP</vt:lpstr>
      <vt:lpstr>HOW SPONSORS EXPAND OPTIONS</vt:lpstr>
      <vt:lpstr>THE GOAL OF SPONSORSHIP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Izzo</dc:creator>
  <cp:lastModifiedBy>Melissa Izzo</cp:lastModifiedBy>
  <cp:revision>12</cp:revision>
  <dcterms:created xsi:type="dcterms:W3CDTF">2024-07-25T21:00:48Z</dcterms:created>
  <dcterms:modified xsi:type="dcterms:W3CDTF">2024-08-23T00:23:55Z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