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27"/>
  </p:notesMasterIdLst>
  <p:handoutMasterIdLst>
    <p:handoutMasterId r:id="rId28"/>
  </p:handoutMasterIdLst>
  <p:sldIdLst>
    <p:sldId id="265" r:id="rId5"/>
    <p:sldId id="269" r:id="rId6"/>
    <p:sldId id="295" r:id="rId7"/>
    <p:sldId id="293" r:id="rId8"/>
    <p:sldId id="297" r:id="rId9"/>
    <p:sldId id="299" r:id="rId10"/>
    <p:sldId id="270" r:id="rId11"/>
    <p:sldId id="271" r:id="rId12"/>
    <p:sldId id="298" r:id="rId13"/>
    <p:sldId id="282" r:id="rId14"/>
    <p:sldId id="281" r:id="rId15"/>
    <p:sldId id="283" r:id="rId16"/>
    <p:sldId id="292" r:id="rId17"/>
    <p:sldId id="300" r:id="rId18"/>
    <p:sldId id="304" r:id="rId19"/>
    <p:sldId id="307" r:id="rId20"/>
    <p:sldId id="305" r:id="rId21"/>
    <p:sldId id="306" r:id="rId22"/>
    <p:sldId id="302" r:id="rId23"/>
    <p:sldId id="301" r:id="rId24"/>
    <p:sldId id="303" r:id="rId25"/>
    <p:sldId id="268"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CC"/>
    <a:srgbClr val="003399"/>
    <a:srgbClr val="FFFFFF"/>
    <a:srgbClr val="0083A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7" autoAdjust="0"/>
    <p:restoredTop sz="95226" autoAdjust="0"/>
  </p:normalViewPr>
  <p:slideViewPr>
    <p:cSldViewPr>
      <p:cViewPr varScale="1">
        <p:scale>
          <a:sx n="140" d="100"/>
          <a:sy n="140" d="100"/>
        </p:scale>
        <p:origin x="294"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7C44E-9DF6-4A48-9DC8-2C0C99F619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16C7AB2-355B-4332-A712-D76837FE1719}">
      <dgm:prSet phldrT="[Text]"/>
      <dgm:spPr/>
      <dgm:t>
        <a:bodyPr/>
        <a:lstStyle/>
        <a:p>
          <a:r>
            <a:rPr lang="en-US" dirty="0"/>
            <a:t>School Improvement Planning</a:t>
          </a:r>
        </a:p>
      </dgm:t>
    </dgm:pt>
    <dgm:pt modelId="{51140A8A-68EE-4448-B5BD-A2BFC34A0AD0}" type="parTrans" cxnId="{5C64043C-84D6-4726-9E2C-50A7BE4974B7}">
      <dgm:prSet/>
      <dgm:spPr/>
      <dgm:t>
        <a:bodyPr/>
        <a:lstStyle/>
        <a:p>
          <a:endParaRPr lang="en-US"/>
        </a:p>
      </dgm:t>
    </dgm:pt>
    <dgm:pt modelId="{950DCFD7-B483-4D5F-A21B-18F46B74D38B}" type="sibTrans" cxnId="{5C64043C-84D6-4726-9E2C-50A7BE4974B7}">
      <dgm:prSet/>
      <dgm:spPr/>
      <dgm:t>
        <a:bodyPr/>
        <a:lstStyle/>
        <a:p>
          <a:endParaRPr lang="en-US"/>
        </a:p>
      </dgm:t>
    </dgm:pt>
    <dgm:pt modelId="{C6B0A3D9-1BC5-41D0-8D91-14C33E55059C}">
      <dgm:prSet phldrT="[Text]" custT="1"/>
      <dgm:spPr/>
      <dgm:t>
        <a:bodyPr/>
        <a:lstStyle/>
        <a:p>
          <a:r>
            <a:rPr lang="en-US" sz="1400" dirty="0"/>
            <a:t>CSIP/CSIP Summary</a:t>
          </a:r>
        </a:p>
      </dgm:t>
    </dgm:pt>
    <dgm:pt modelId="{38C438DE-50BF-4971-BFF7-344E663320AD}" type="parTrans" cxnId="{FE80CA3A-7606-416B-84C0-D348E3F26666}">
      <dgm:prSet/>
      <dgm:spPr/>
      <dgm:t>
        <a:bodyPr/>
        <a:lstStyle/>
        <a:p>
          <a:endParaRPr lang="en-US"/>
        </a:p>
      </dgm:t>
    </dgm:pt>
    <dgm:pt modelId="{EC496A8B-1707-403B-9965-26A943EF0616}" type="sibTrans" cxnId="{FE80CA3A-7606-416B-84C0-D348E3F26666}">
      <dgm:prSet/>
      <dgm:spPr/>
      <dgm:t>
        <a:bodyPr/>
        <a:lstStyle/>
        <a:p>
          <a:endParaRPr lang="en-US"/>
        </a:p>
      </dgm:t>
    </dgm:pt>
    <dgm:pt modelId="{463FDC57-5B83-43E6-B8CB-33CA83531919}">
      <dgm:prSet phldrT="[Text]" custT="1"/>
      <dgm:spPr/>
      <dgm:t>
        <a:bodyPr/>
        <a:lstStyle/>
        <a:p>
          <a:r>
            <a:rPr lang="en-US" sz="1400" dirty="0"/>
            <a:t>CSIP Implementation Rubric</a:t>
          </a:r>
        </a:p>
      </dgm:t>
    </dgm:pt>
    <dgm:pt modelId="{95DC647C-5661-461A-A108-EBAE2D9745F0}" type="parTrans" cxnId="{757A853F-C7C8-4CDD-ABE8-AAFF854DAEBF}">
      <dgm:prSet/>
      <dgm:spPr/>
      <dgm:t>
        <a:bodyPr/>
        <a:lstStyle/>
        <a:p>
          <a:endParaRPr lang="en-US"/>
        </a:p>
      </dgm:t>
    </dgm:pt>
    <dgm:pt modelId="{BD7048C9-1AF3-4A08-9067-76FF879E4AAF}" type="sibTrans" cxnId="{757A853F-C7C8-4CDD-ABE8-AAFF854DAEBF}">
      <dgm:prSet/>
      <dgm:spPr/>
      <dgm:t>
        <a:bodyPr/>
        <a:lstStyle/>
        <a:p>
          <a:endParaRPr lang="en-US"/>
        </a:p>
      </dgm:t>
    </dgm:pt>
    <dgm:pt modelId="{A4891CDE-0FE3-40F6-BC1D-FEB9658D4BBF}">
      <dgm:prSet phldrT="[Text]"/>
      <dgm:spPr/>
      <dgm:t>
        <a:bodyPr/>
        <a:lstStyle/>
        <a:p>
          <a:r>
            <a:rPr lang="en-US" dirty="0"/>
            <a:t>Success-Ready Students</a:t>
          </a:r>
        </a:p>
      </dgm:t>
    </dgm:pt>
    <dgm:pt modelId="{8C4DA698-CCB2-4062-934A-0293A4487534}" type="parTrans" cxnId="{7AC76D1D-AE0F-4818-B978-EC0B1199FD5C}">
      <dgm:prSet/>
      <dgm:spPr/>
      <dgm:t>
        <a:bodyPr/>
        <a:lstStyle/>
        <a:p>
          <a:endParaRPr lang="en-US"/>
        </a:p>
      </dgm:t>
    </dgm:pt>
    <dgm:pt modelId="{EB72FC2A-A58B-4762-BC08-147C238FACD9}" type="sibTrans" cxnId="{7AC76D1D-AE0F-4818-B978-EC0B1199FD5C}">
      <dgm:prSet/>
      <dgm:spPr/>
      <dgm:t>
        <a:bodyPr/>
        <a:lstStyle/>
        <a:p>
          <a:endParaRPr lang="en-US"/>
        </a:p>
      </dgm:t>
    </dgm:pt>
    <dgm:pt modelId="{E41A8C32-660A-4473-AD2A-14166CC4694E}">
      <dgm:prSet phldrT="[Text]" custT="1"/>
      <dgm:spPr/>
      <dgm:t>
        <a:bodyPr/>
        <a:lstStyle/>
        <a:p>
          <a:r>
            <a:rPr lang="en-US" sz="1400" dirty="0"/>
            <a:t>School Entry Readiness</a:t>
          </a:r>
        </a:p>
      </dgm:t>
    </dgm:pt>
    <dgm:pt modelId="{87BC335D-CC92-454F-B86E-D59EC6A9D6B2}" type="parTrans" cxnId="{B2467B4D-0B4E-46DC-8999-4AB0BC0646AD}">
      <dgm:prSet/>
      <dgm:spPr/>
      <dgm:t>
        <a:bodyPr/>
        <a:lstStyle/>
        <a:p>
          <a:endParaRPr lang="en-US"/>
        </a:p>
      </dgm:t>
    </dgm:pt>
    <dgm:pt modelId="{C5820CBA-FA8B-4154-8AF5-59655FA6AC24}" type="sibTrans" cxnId="{B2467B4D-0B4E-46DC-8999-4AB0BC0646AD}">
      <dgm:prSet/>
      <dgm:spPr/>
      <dgm:t>
        <a:bodyPr/>
        <a:lstStyle/>
        <a:p>
          <a:endParaRPr lang="en-US"/>
        </a:p>
      </dgm:t>
    </dgm:pt>
    <dgm:pt modelId="{9934DD1B-B473-467E-8FB8-FB8A570925EE}">
      <dgm:prSet phldrT="[Text]" custT="1"/>
      <dgm:spPr/>
      <dgm:t>
        <a:bodyPr/>
        <a:lstStyle/>
        <a:p>
          <a:r>
            <a:rPr lang="en-US" sz="1400" dirty="0"/>
            <a:t>Individual Career and Academic Plan (ICAP)</a:t>
          </a:r>
        </a:p>
      </dgm:t>
    </dgm:pt>
    <dgm:pt modelId="{FDC025F2-726C-45D7-8600-C556C0C01AA8}" type="parTrans" cxnId="{822BE936-4324-4612-983D-1F02E03664B3}">
      <dgm:prSet/>
      <dgm:spPr/>
      <dgm:t>
        <a:bodyPr/>
        <a:lstStyle/>
        <a:p>
          <a:endParaRPr lang="en-US"/>
        </a:p>
      </dgm:t>
    </dgm:pt>
    <dgm:pt modelId="{88AEBC86-AB96-497B-998F-BA32624202BA}" type="sibTrans" cxnId="{822BE936-4324-4612-983D-1F02E03664B3}">
      <dgm:prSet/>
      <dgm:spPr/>
      <dgm:t>
        <a:bodyPr/>
        <a:lstStyle/>
        <a:p>
          <a:endParaRPr lang="en-US"/>
        </a:p>
      </dgm:t>
    </dgm:pt>
    <dgm:pt modelId="{732682FD-0EDF-4283-9498-7A80D055FA2C}">
      <dgm:prSet phldrT="[Text]"/>
      <dgm:spPr/>
      <dgm:t>
        <a:bodyPr/>
        <a:lstStyle/>
        <a:p>
          <a:r>
            <a:rPr lang="en-US" dirty="0"/>
            <a:t>Required Documentation</a:t>
          </a:r>
        </a:p>
      </dgm:t>
    </dgm:pt>
    <dgm:pt modelId="{E374C60B-E02F-433C-874E-3F5138F73C57}" type="parTrans" cxnId="{21CA98A2-FF09-44CD-AE20-10FC7EF2F3A6}">
      <dgm:prSet/>
      <dgm:spPr/>
      <dgm:t>
        <a:bodyPr/>
        <a:lstStyle/>
        <a:p>
          <a:endParaRPr lang="en-US"/>
        </a:p>
      </dgm:t>
    </dgm:pt>
    <dgm:pt modelId="{A8299BC1-2642-43C9-B40A-C80FAECBCA16}" type="sibTrans" cxnId="{21CA98A2-FF09-44CD-AE20-10FC7EF2F3A6}">
      <dgm:prSet/>
      <dgm:spPr/>
      <dgm:t>
        <a:bodyPr/>
        <a:lstStyle/>
        <a:p>
          <a:endParaRPr lang="en-US"/>
        </a:p>
      </dgm:t>
    </dgm:pt>
    <dgm:pt modelId="{A5672526-2BAA-44E9-AF45-D864E5683C1F}">
      <dgm:prSet phldrT="[Text]" custT="1"/>
      <dgm:spPr/>
      <dgm:t>
        <a:bodyPr/>
        <a:lstStyle/>
        <a:p>
          <a:r>
            <a:rPr lang="en-US" sz="1400" dirty="0"/>
            <a:t>Annual Audit Report</a:t>
          </a:r>
        </a:p>
      </dgm:t>
    </dgm:pt>
    <dgm:pt modelId="{DC361A19-FA8C-43AE-8029-EBFC36EFFC09}" type="parTrans" cxnId="{D66ED537-2AE6-4EFF-914A-460C5F12076D}">
      <dgm:prSet/>
      <dgm:spPr/>
      <dgm:t>
        <a:bodyPr/>
        <a:lstStyle/>
        <a:p>
          <a:endParaRPr lang="en-US"/>
        </a:p>
      </dgm:t>
    </dgm:pt>
    <dgm:pt modelId="{56FE94E1-0FC4-47FF-A054-AC01CBD5B290}" type="sibTrans" cxnId="{D66ED537-2AE6-4EFF-914A-460C5F12076D}">
      <dgm:prSet/>
      <dgm:spPr/>
      <dgm:t>
        <a:bodyPr/>
        <a:lstStyle/>
        <a:p>
          <a:endParaRPr lang="en-US"/>
        </a:p>
      </dgm:t>
    </dgm:pt>
    <dgm:pt modelId="{9A306C5C-697C-4F77-9756-3C47FB576AE9}">
      <dgm:prSet phldrT="[Text]" custT="1"/>
      <dgm:spPr/>
      <dgm:t>
        <a:bodyPr/>
        <a:lstStyle/>
        <a:p>
          <a:r>
            <a:rPr lang="en-US" sz="1400" dirty="0"/>
            <a:t>Annual Secretary of the Board Report</a:t>
          </a:r>
        </a:p>
      </dgm:t>
    </dgm:pt>
    <dgm:pt modelId="{B2DCB0A2-B646-46C5-8385-2599FEE9B7E9}" type="parTrans" cxnId="{BB20889F-8AD3-4ED4-986F-9AF892068451}">
      <dgm:prSet/>
      <dgm:spPr/>
      <dgm:t>
        <a:bodyPr/>
        <a:lstStyle/>
        <a:p>
          <a:endParaRPr lang="en-US"/>
        </a:p>
      </dgm:t>
    </dgm:pt>
    <dgm:pt modelId="{BED0EB63-031B-41EA-BDDC-E7E1FD7F01FE}" type="sibTrans" cxnId="{BB20889F-8AD3-4ED4-986F-9AF892068451}">
      <dgm:prSet/>
      <dgm:spPr/>
      <dgm:t>
        <a:bodyPr/>
        <a:lstStyle/>
        <a:p>
          <a:endParaRPr lang="en-US"/>
        </a:p>
      </dgm:t>
    </dgm:pt>
    <dgm:pt modelId="{E8AD1220-F2E2-4E2C-AC12-859527BB775F}">
      <dgm:prSet phldrT="[Text]" custT="1"/>
      <dgm:spPr/>
      <dgm:t>
        <a:bodyPr/>
        <a:lstStyle/>
        <a:p>
          <a:r>
            <a:rPr lang="en-US" sz="1400" dirty="0"/>
            <a:t>CSIP Implementation Responses</a:t>
          </a:r>
        </a:p>
      </dgm:t>
    </dgm:pt>
    <dgm:pt modelId="{DED28EAF-723C-4BFB-A321-9F1550DC6526}" type="parTrans" cxnId="{5E0B9DFB-CFE7-451D-BE83-ACDA20385D4E}">
      <dgm:prSet/>
      <dgm:spPr/>
      <dgm:t>
        <a:bodyPr/>
        <a:lstStyle/>
        <a:p>
          <a:endParaRPr lang="en-US"/>
        </a:p>
      </dgm:t>
    </dgm:pt>
    <dgm:pt modelId="{66FE35AE-3E79-4765-881D-85761A9B32BA}" type="sibTrans" cxnId="{5E0B9DFB-CFE7-451D-BE83-ACDA20385D4E}">
      <dgm:prSet/>
      <dgm:spPr/>
      <dgm:t>
        <a:bodyPr/>
        <a:lstStyle/>
        <a:p>
          <a:endParaRPr lang="en-US"/>
        </a:p>
      </dgm:t>
    </dgm:pt>
    <dgm:pt modelId="{3B615299-90D5-46F2-80EA-90ED4753C9F9}">
      <dgm:prSet phldrT="[Text]" custT="1"/>
      <dgm:spPr/>
      <dgm:t>
        <a:bodyPr/>
        <a:lstStyle/>
        <a:p>
          <a:r>
            <a:rPr lang="en-US" sz="1400" dirty="0"/>
            <a:t>Priorities for Continuous Improvement</a:t>
          </a:r>
        </a:p>
      </dgm:t>
    </dgm:pt>
    <dgm:pt modelId="{95AE8061-35B4-4BC3-833B-1D7F3A98B3A1}" type="parTrans" cxnId="{8C0A9CDE-C89A-45ED-952F-9B92CB7AC98E}">
      <dgm:prSet/>
      <dgm:spPr/>
      <dgm:t>
        <a:bodyPr/>
        <a:lstStyle/>
        <a:p>
          <a:endParaRPr lang="en-US"/>
        </a:p>
      </dgm:t>
    </dgm:pt>
    <dgm:pt modelId="{5BC00974-AEA5-4170-B2D2-B076395990BC}" type="sibTrans" cxnId="{8C0A9CDE-C89A-45ED-952F-9B92CB7AC98E}">
      <dgm:prSet/>
      <dgm:spPr/>
      <dgm:t>
        <a:bodyPr/>
        <a:lstStyle/>
        <a:p>
          <a:endParaRPr lang="en-US"/>
        </a:p>
      </dgm:t>
    </dgm:pt>
    <dgm:pt modelId="{60485C20-D3B0-4C31-83B3-B7AEDEDB530F}">
      <dgm:prSet phldrT="[Text]" custT="1"/>
      <dgm:spPr/>
      <dgm:t>
        <a:bodyPr/>
        <a:lstStyle/>
        <a:p>
          <a:r>
            <a:rPr lang="en-US" sz="1400" dirty="0"/>
            <a:t>Climate and Culture Survey</a:t>
          </a:r>
        </a:p>
      </dgm:t>
    </dgm:pt>
    <dgm:pt modelId="{3B76004E-52AE-4EC4-A8EA-A7258BA87C90}" type="parTrans" cxnId="{E7639BB4-7136-4E1B-8062-58A379449713}">
      <dgm:prSet/>
      <dgm:spPr/>
      <dgm:t>
        <a:bodyPr/>
        <a:lstStyle/>
        <a:p>
          <a:endParaRPr lang="en-US"/>
        </a:p>
      </dgm:t>
    </dgm:pt>
    <dgm:pt modelId="{0B1CC9C8-99E1-4846-B2F3-90D15C1F6B47}" type="sibTrans" cxnId="{E7639BB4-7136-4E1B-8062-58A379449713}">
      <dgm:prSet/>
      <dgm:spPr/>
      <dgm:t>
        <a:bodyPr/>
        <a:lstStyle/>
        <a:p>
          <a:endParaRPr lang="en-US"/>
        </a:p>
      </dgm:t>
    </dgm:pt>
    <dgm:pt modelId="{EDE7D4AC-AD41-4E95-9D25-E5A12C6A331E}">
      <dgm:prSet phldrT="[Text]" custT="1"/>
      <dgm:spPr/>
      <dgm:t>
        <a:bodyPr/>
        <a:lstStyle/>
        <a:p>
          <a:r>
            <a:rPr lang="en-US" sz="1400" dirty="0"/>
            <a:t>Attendance</a:t>
          </a:r>
        </a:p>
      </dgm:t>
    </dgm:pt>
    <dgm:pt modelId="{EAE59A3D-AFAB-4725-9B78-001712305E18}" type="parTrans" cxnId="{71F59901-1FE0-48EE-885D-5E39CE27DFFC}">
      <dgm:prSet/>
      <dgm:spPr/>
      <dgm:t>
        <a:bodyPr/>
        <a:lstStyle/>
        <a:p>
          <a:endParaRPr lang="en-US"/>
        </a:p>
      </dgm:t>
    </dgm:pt>
    <dgm:pt modelId="{8011CFD4-9857-4C5C-B2D3-ABB1B68B0EA2}" type="sibTrans" cxnId="{71F59901-1FE0-48EE-885D-5E39CE27DFFC}">
      <dgm:prSet/>
      <dgm:spPr/>
      <dgm:t>
        <a:bodyPr/>
        <a:lstStyle/>
        <a:p>
          <a:endParaRPr lang="en-US"/>
        </a:p>
      </dgm:t>
    </dgm:pt>
    <dgm:pt modelId="{281988FA-7542-4313-AC28-93AFE6F5BD14}">
      <dgm:prSet phldrT="[Text]" custT="1"/>
      <dgm:spPr/>
      <dgm:t>
        <a:bodyPr/>
        <a:lstStyle/>
        <a:p>
          <a:endParaRPr lang="en-US" sz="1400" dirty="0"/>
        </a:p>
      </dgm:t>
    </dgm:pt>
    <dgm:pt modelId="{AB6030BC-E708-4E1F-B348-3757A5772D72}" type="parTrans" cxnId="{6B41AD04-39D8-4AC7-AE1A-67AA57FD132A}">
      <dgm:prSet/>
      <dgm:spPr/>
      <dgm:t>
        <a:bodyPr/>
        <a:lstStyle/>
        <a:p>
          <a:endParaRPr lang="en-US"/>
        </a:p>
      </dgm:t>
    </dgm:pt>
    <dgm:pt modelId="{231A66AC-69A3-4703-9AD5-5A1ACBE09A45}" type="sibTrans" cxnId="{6B41AD04-39D8-4AC7-AE1A-67AA57FD132A}">
      <dgm:prSet/>
      <dgm:spPr/>
      <dgm:t>
        <a:bodyPr/>
        <a:lstStyle/>
        <a:p>
          <a:endParaRPr lang="en-US"/>
        </a:p>
      </dgm:t>
    </dgm:pt>
    <dgm:pt modelId="{7B6026F5-7AE6-4308-A8B4-987BE8C0A44C}">
      <dgm:prSet phldrT="[Text]" custT="1"/>
      <dgm:spPr/>
      <dgm:t>
        <a:bodyPr/>
        <a:lstStyle/>
        <a:p>
          <a:r>
            <a:rPr lang="en-US" sz="1400" dirty="0"/>
            <a:t>Required MOSIS &amp; Core Data</a:t>
          </a:r>
        </a:p>
      </dgm:t>
    </dgm:pt>
    <dgm:pt modelId="{ED91C442-4668-40B1-91E1-D809145020E1}" type="parTrans" cxnId="{CC85B298-E91A-40B1-9341-41563CAB3B68}">
      <dgm:prSet/>
      <dgm:spPr/>
      <dgm:t>
        <a:bodyPr/>
        <a:lstStyle/>
        <a:p>
          <a:endParaRPr lang="en-US"/>
        </a:p>
      </dgm:t>
    </dgm:pt>
    <dgm:pt modelId="{5DF3D548-5D53-4BFF-918B-6E72AC1D3D3C}" type="sibTrans" cxnId="{CC85B298-E91A-40B1-9341-41563CAB3B68}">
      <dgm:prSet/>
      <dgm:spPr/>
      <dgm:t>
        <a:bodyPr/>
        <a:lstStyle/>
        <a:p>
          <a:endParaRPr lang="en-US"/>
        </a:p>
      </dgm:t>
    </dgm:pt>
    <dgm:pt modelId="{3A985CC8-BFA3-4FDC-BC83-4024320DB5EC}">
      <dgm:prSet phldrT="[Text]" custT="1"/>
      <dgm:spPr/>
      <dgm:t>
        <a:bodyPr/>
        <a:lstStyle/>
        <a:p>
          <a:r>
            <a:rPr lang="en-US" sz="1400" dirty="0"/>
            <a:t>Collections</a:t>
          </a:r>
        </a:p>
      </dgm:t>
    </dgm:pt>
    <dgm:pt modelId="{ADD96A29-637E-4829-B629-EB08C98633A0}" type="parTrans" cxnId="{83A6C6D4-BB1D-4EC7-BD77-B00E7EDC9AE1}">
      <dgm:prSet/>
      <dgm:spPr/>
      <dgm:t>
        <a:bodyPr/>
        <a:lstStyle/>
        <a:p>
          <a:endParaRPr lang="en-US"/>
        </a:p>
      </dgm:t>
    </dgm:pt>
    <dgm:pt modelId="{90BB1920-7C6C-4BAE-A5FA-2E01796B76CD}" type="sibTrans" cxnId="{83A6C6D4-BB1D-4EC7-BD77-B00E7EDC9AE1}">
      <dgm:prSet/>
      <dgm:spPr/>
      <dgm:t>
        <a:bodyPr/>
        <a:lstStyle/>
        <a:p>
          <a:endParaRPr lang="en-US"/>
        </a:p>
      </dgm:t>
    </dgm:pt>
    <dgm:pt modelId="{5EAFEA3B-0542-4973-A358-947321EFD2B4}" type="pres">
      <dgm:prSet presAssocID="{D857C44E-9DF6-4A48-9DC8-2C0C99F6195F}" presName="Name0" presStyleCnt="0">
        <dgm:presLayoutVars>
          <dgm:dir/>
          <dgm:animLvl val="lvl"/>
          <dgm:resizeHandles val="exact"/>
        </dgm:presLayoutVars>
      </dgm:prSet>
      <dgm:spPr/>
    </dgm:pt>
    <dgm:pt modelId="{EA6C497A-20AC-4E15-AA22-C9C47F927830}" type="pres">
      <dgm:prSet presAssocID="{016C7AB2-355B-4332-A712-D76837FE1719}" presName="composite" presStyleCnt="0"/>
      <dgm:spPr/>
    </dgm:pt>
    <dgm:pt modelId="{E5AB0C28-6285-49B7-B341-065A6F18A057}" type="pres">
      <dgm:prSet presAssocID="{016C7AB2-355B-4332-A712-D76837FE1719}" presName="parTx" presStyleLbl="alignNode1" presStyleIdx="0" presStyleCnt="3">
        <dgm:presLayoutVars>
          <dgm:chMax val="0"/>
          <dgm:chPref val="0"/>
          <dgm:bulletEnabled val="1"/>
        </dgm:presLayoutVars>
      </dgm:prSet>
      <dgm:spPr/>
    </dgm:pt>
    <dgm:pt modelId="{389AC05A-4135-4C13-9B60-C2A458AC2051}" type="pres">
      <dgm:prSet presAssocID="{016C7AB2-355B-4332-A712-D76837FE1719}" presName="desTx" presStyleLbl="alignAccFollowNode1" presStyleIdx="0" presStyleCnt="3">
        <dgm:presLayoutVars>
          <dgm:bulletEnabled val="1"/>
        </dgm:presLayoutVars>
      </dgm:prSet>
      <dgm:spPr/>
    </dgm:pt>
    <dgm:pt modelId="{260DD395-BD21-4C18-B9E9-ECF7A40669B7}" type="pres">
      <dgm:prSet presAssocID="{950DCFD7-B483-4D5F-A21B-18F46B74D38B}" presName="space" presStyleCnt="0"/>
      <dgm:spPr/>
    </dgm:pt>
    <dgm:pt modelId="{854924B3-81D8-4B2B-84FC-8828BCA990B0}" type="pres">
      <dgm:prSet presAssocID="{A4891CDE-0FE3-40F6-BC1D-FEB9658D4BBF}" presName="composite" presStyleCnt="0"/>
      <dgm:spPr/>
    </dgm:pt>
    <dgm:pt modelId="{4ED3DC34-A011-4D04-88EC-993B4998C340}" type="pres">
      <dgm:prSet presAssocID="{A4891CDE-0FE3-40F6-BC1D-FEB9658D4BBF}" presName="parTx" presStyleLbl="alignNode1" presStyleIdx="1" presStyleCnt="3">
        <dgm:presLayoutVars>
          <dgm:chMax val="0"/>
          <dgm:chPref val="0"/>
          <dgm:bulletEnabled val="1"/>
        </dgm:presLayoutVars>
      </dgm:prSet>
      <dgm:spPr/>
    </dgm:pt>
    <dgm:pt modelId="{8D1C28F0-78C4-4E01-BA5E-19DD4B268CE7}" type="pres">
      <dgm:prSet presAssocID="{A4891CDE-0FE3-40F6-BC1D-FEB9658D4BBF}" presName="desTx" presStyleLbl="alignAccFollowNode1" presStyleIdx="1" presStyleCnt="3">
        <dgm:presLayoutVars>
          <dgm:bulletEnabled val="1"/>
        </dgm:presLayoutVars>
      </dgm:prSet>
      <dgm:spPr/>
    </dgm:pt>
    <dgm:pt modelId="{51E1FA2D-F79C-40A3-BC11-9C4E5AD92C1D}" type="pres">
      <dgm:prSet presAssocID="{EB72FC2A-A58B-4762-BC08-147C238FACD9}" presName="space" presStyleCnt="0"/>
      <dgm:spPr/>
    </dgm:pt>
    <dgm:pt modelId="{1960D8E2-58CB-4B3B-AA7C-8B68A18FB3A3}" type="pres">
      <dgm:prSet presAssocID="{732682FD-0EDF-4283-9498-7A80D055FA2C}" presName="composite" presStyleCnt="0"/>
      <dgm:spPr/>
    </dgm:pt>
    <dgm:pt modelId="{BE15C403-75CE-4725-8F72-EF2FE14B5063}" type="pres">
      <dgm:prSet presAssocID="{732682FD-0EDF-4283-9498-7A80D055FA2C}" presName="parTx" presStyleLbl="alignNode1" presStyleIdx="2" presStyleCnt="3">
        <dgm:presLayoutVars>
          <dgm:chMax val="0"/>
          <dgm:chPref val="0"/>
          <dgm:bulletEnabled val="1"/>
        </dgm:presLayoutVars>
      </dgm:prSet>
      <dgm:spPr/>
    </dgm:pt>
    <dgm:pt modelId="{D6663B05-0287-4768-A4A0-0A0266970411}" type="pres">
      <dgm:prSet presAssocID="{732682FD-0EDF-4283-9498-7A80D055FA2C}" presName="desTx" presStyleLbl="alignAccFollowNode1" presStyleIdx="2" presStyleCnt="3">
        <dgm:presLayoutVars>
          <dgm:bulletEnabled val="1"/>
        </dgm:presLayoutVars>
      </dgm:prSet>
      <dgm:spPr/>
    </dgm:pt>
  </dgm:ptLst>
  <dgm:cxnLst>
    <dgm:cxn modelId="{E2ED7200-FEBC-4133-AE22-443D16DEE3EF}" type="presOf" srcId="{016C7AB2-355B-4332-A712-D76837FE1719}" destId="{E5AB0C28-6285-49B7-B341-065A6F18A057}" srcOrd="0" destOrd="0" presId="urn:microsoft.com/office/officeart/2005/8/layout/hList1"/>
    <dgm:cxn modelId="{71F59901-1FE0-48EE-885D-5E39CE27DFFC}" srcId="{A4891CDE-0FE3-40F6-BC1D-FEB9658D4BBF}" destId="{EDE7D4AC-AD41-4E95-9D25-E5A12C6A331E}" srcOrd="2" destOrd="0" parTransId="{EAE59A3D-AFAB-4725-9B78-001712305E18}" sibTransId="{8011CFD4-9857-4C5C-B2D3-ABB1B68B0EA2}"/>
    <dgm:cxn modelId="{6B41AD04-39D8-4AC7-AE1A-67AA57FD132A}" srcId="{732682FD-0EDF-4283-9498-7A80D055FA2C}" destId="{281988FA-7542-4313-AC28-93AFE6F5BD14}" srcOrd="4" destOrd="0" parTransId="{AB6030BC-E708-4E1F-B348-3757A5772D72}" sibTransId="{231A66AC-69A3-4703-9AD5-5A1ACBE09A45}"/>
    <dgm:cxn modelId="{E693DC11-830E-4527-ABD5-9FE17C33C059}" type="presOf" srcId="{D857C44E-9DF6-4A48-9DC8-2C0C99F6195F}" destId="{5EAFEA3B-0542-4973-A358-947321EFD2B4}" srcOrd="0" destOrd="0" presId="urn:microsoft.com/office/officeart/2005/8/layout/hList1"/>
    <dgm:cxn modelId="{7AC76D1D-AE0F-4818-B978-EC0B1199FD5C}" srcId="{D857C44E-9DF6-4A48-9DC8-2C0C99F6195F}" destId="{A4891CDE-0FE3-40F6-BC1D-FEB9658D4BBF}" srcOrd="1" destOrd="0" parTransId="{8C4DA698-CCB2-4062-934A-0293A4487534}" sibTransId="{EB72FC2A-A58B-4762-BC08-147C238FACD9}"/>
    <dgm:cxn modelId="{822BE936-4324-4612-983D-1F02E03664B3}" srcId="{A4891CDE-0FE3-40F6-BC1D-FEB9658D4BBF}" destId="{9934DD1B-B473-467E-8FB8-FB8A570925EE}" srcOrd="1" destOrd="0" parTransId="{FDC025F2-726C-45D7-8600-C556C0C01AA8}" sibTransId="{88AEBC86-AB96-497B-998F-BA32624202BA}"/>
    <dgm:cxn modelId="{D66ED537-2AE6-4EFF-914A-460C5F12076D}" srcId="{732682FD-0EDF-4283-9498-7A80D055FA2C}" destId="{A5672526-2BAA-44E9-AF45-D864E5683C1F}" srcOrd="0" destOrd="0" parTransId="{DC361A19-FA8C-43AE-8029-EBFC36EFFC09}" sibTransId="{56FE94E1-0FC4-47FF-A054-AC01CBD5B290}"/>
    <dgm:cxn modelId="{FE80CA3A-7606-416B-84C0-D348E3F26666}" srcId="{016C7AB2-355B-4332-A712-D76837FE1719}" destId="{C6B0A3D9-1BC5-41D0-8D91-14C33E55059C}" srcOrd="0" destOrd="0" parTransId="{38C438DE-50BF-4971-BFF7-344E663320AD}" sibTransId="{EC496A8B-1707-403B-9965-26A943EF0616}"/>
    <dgm:cxn modelId="{5C64043C-84D6-4726-9E2C-50A7BE4974B7}" srcId="{D857C44E-9DF6-4A48-9DC8-2C0C99F6195F}" destId="{016C7AB2-355B-4332-A712-D76837FE1719}" srcOrd="0" destOrd="0" parTransId="{51140A8A-68EE-4448-B5BD-A2BFC34A0AD0}" sibTransId="{950DCFD7-B483-4D5F-A21B-18F46B74D38B}"/>
    <dgm:cxn modelId="{6AEC3F3E-1940-44DE-B0FE-A791F8BD6A1C}" type="presOf" srcId="{C6B0A3D9-1BC5-41D0-8D91-14C33E55059C}" destId="{389AC05A-4135-4C13-9B60-C2A458AC2051}" srcOrd="0" destOrd="0" presId="urn:microsoft.com/office/officeart/2005/8/layout/hList1"/>
    <dgm:cxn modelId="{757A853F-C7C8-4CDD-ABE8-AAFF854DAEBF}" srcId="{016C7AB2-355B-4332-A712-D76837FE1719}" destId="{463FDC57-5B83-43E6-B8CB-33CA83531919}" srcOrd="1" destOrd="0" parTransId="{95DC647C-5661-461A-A108-EBAE2D9745F0}" sibTransId="{BD7048C9-1AF3-4A08-9067-76FF879E4AAF}"/>
    <dgm:cxn modelId="{B2467B4D-0B4E-46DC-8999-4AB0BC0646AD}" srcId="{A4891CDE-0FE3-40F6-BC1D-FEB9658D4BBF}" destId="{E41A8C32-660A-4473-AD2A-14166CC4694E}" srcOrd="0" destOrd="0" parTransId="{87BC335D-CC92-454F-B86E-D59EC6A9D6B2}" sibTransId="{C5820CBA-FA8B-4154-8AF5-59655FA6AC24}"/>
    <dgm:cxn modelId="{AC17F97E-9A20-4441-8992-EE0C9C9584C9}" type="presOf" srcId="{3B615299-90D5-46F2-80EA-90ED4753C9F9}" destId="{389AC05A-4135-4C13-9B60-C2A458AC2051}" srcOrd="0" destOrd="2" presId="urn:microsoft.com/office/officeart/2005/8/layout/hList1"/>
    <dgm:cxn modelId="{55070380-5AEC-4634-9A7C-CDA16877A645}" type="presOf" srcId="{E41A8C32-660A-4473-AD2A-14166CC4694E}" destId="{8D1C28F0-78C4-4E01-BA5E-19DD4B268CE7}" srcOrd="0" destOrd="0" presId="urn:microsoft.com/office/officeart/2005/8/layout/hList1"/>
    <dgm:cxn modelId="{9C0F0287-4C7E-4D04-9F1C-9761F6D93165}" type="presOf" srcId="{60485C20-D3B0-4C31-83B3-B7AEDEDB530F}" destId="{389AC05A-4135-4C13-9B60-C2A458AC2051}" srcOrd="0" destOrd="4" presId="urn:microsoft.com/office/officeart/2005/8/layout/hList1"/>
    <dgm:cxn modelId="{FAFE728C-EB7E-4000-BCB2-EDC9AFFF2D1B}" type="presOf" srcId="{7B6026F5-7AE6-4308-A8B4-987BE8C0A44C}" destId="{D6663B05-0287-4768-A4A0-0A0266970411}" srcOrd="0" destOrd="2" presId="urn:microsoft.com/office/officeart/2005/8/layout/hList1"/>
    <dgm:cxn modelId="{9F659A92-16A2-4E7C-BB46-C1B0B9002E6B}" type="presOf" srcId="{732682FD-0EDF-4283-9498-7A80D055FA2C}" destId="{BE15C403-75CE-4725-8F72-EF2FE14B5063}" srcOrd="0" destOrd="0" presId="urn:microsoft.com/office/officeart/2005/8/layout/hList1"/>
    <dgm:cxn modelId="{CC85B298-E91A-40B1-9341-41563CAB3B68}" srcId="{732682FD-0EDF-4283-9498-7A80D055FA2C}" destId="{7B6026F5-7AE6-4308-A8B4-987BE8C0A44C}" srcOrd="2" destOrd="0" parTransId="{ED91C442-4668-40B1-91E1-D809145020E1}" sibTransId="{5DF3D548-5D53-4BFF-918B-6E72AC1D3D3C}"/>
    <dgm:cxn modelId="{BB20889F-8AD3-4ED4-986F-9AF892068451}" srcId="{732682FD-0EDF-4283-9498-7A80D055FA2C}" destId="{9A306C5C-697C-4F77-9756-3C47FB576AE9}" srcOrd="1" destOrd="0" parTransId="{B2DCB0A2-B646-46C5-8385-2599FEE9B7E9}" sibTransId="{BED0EB63-031B-41EA-BDDC-E7E1FD7F01FE}"/>
    <dgm:cxn modelId="{1BAF18A1-33C1-43E7-983C-A8B1BAC977EA}" type="presOf" srcId="{463FDC57-5B83-43E6-B8CB-33CA83531919}" destId="{389AC05A-4135-4C13-9B60-C2A458AC2051}" srcOrd="0" destOrd="1" presId="urn:microsoft.com/office/officeart/2005/8/layout/hList1"/>
    <dgm:cxn modelId="{21CA98A2-FF09-44CD-AE20-10FC7EF2F3A6}" srcId="{D857C44E-9DF6-4A48-9DC8-2C0C99F6195F}" destId="{732682FD-0EDF-4283-9498-7A80D055FA2C}" srcOrd="2" destOrd="0" parTransId="{E374C60B-E02F-433C-874E-3F5138F73C57}" sibTransId="{A8299BC1-2642-43C9-B40A-C80FAECBCA16}"/>
    <dgm:cxn modelId="{E4578AA6-1E99-46F8-B606-4EDF258F246C}" type="presOf" srcId="{EDE7D4AC-AD41-4E95-9D25-E5A12C6A331E}" destId="{8D1C28F0-78C4-4E01-BA5E-19DD4B268CE7}" srcOrd="0" destOrd="2" presId="urn:microsoft.com/office/officeart/2005/8/layout/hList1"/>
    <dgm:cxn modelId="{11FA2CB1-67BD-47AE-8E40-E952301607C1}" type="presOf" srcId="{9A306C5C-697C-4F77-9756-3C47FB576AE9}" destId="{D6663B05-0287-4768-A4A0-0A0266970411}" srcOrd="0" destOrd="1" presId="urn:microsoft.com/office/officeart/2005/8/layout/hList1"/>
    <dgm:cxn modelId="{E7639BB4-7136-4E1B-8062-58A379449713}" srcId="{016C7AB2-355B-4332-A712-D76837FE1719}" destId="{60485C20-D3B0-4C31-83B3-B7AEDEDB530F}" srcOrd="4" destOrd="0" parTransId="{3B76004E-52AE-4EC4-A8EA-A7258BA87C90}" sibTransId="{0B1CC9C8-99E1-4846-B2F3-90D15C1F6B47}"/>
    <dgm:cxn modelId="{ED71AFB4-8ECE-40B0-93B8-C5DE60208A93}" type="presOf" srcId="{E8AD1220-F2E2-4E2C-AC12-859527BB775F}" destId="{389AC05A-4135-4C13-9B60-C2A458AC2051}" srcOrd="0" destOrd="3" presId="urn:microsoft.com/office/officeart/2005/8/layout/hList1"/>
    <dgm:cxn modelId="{F1DCF8BA-7438-4F64-BC35-5078E31DFF47}" type="presOf" srcId="{A5672526-2BAA-44E9-AF45-D864E5683C1F}" destId="{D6663B05-0287-4768-A4A0-0A0266970411}" srcOrd="0" destOrd="0" presId="urn:microsoft.com/office/officeart/2005/8/layout/hList1"/>
    <dgm:cxn modelId="{FC9F74BF-0FEC-44AB-A508-C43A1589EAB3}" type="presOf" srcId="{9934DD1B-B473-467E-8FB8-FB8A570925EE}" destId="{8D1C28F0-78C4-4E01-BA5E-19DD4B268CE7}" srcOrd="0" destOrd="1" presId="urn:microsoft.com/office/officeart/2005/8/layout/hList1"/>
    <dgm:cxn modelId="{12A2FACF-7649-4F61-90A9-B83D78254E53}" type="presOf" srcId="{A4891CDE-0FE3-40F6-BC1D-FEB9658D4BBF}" destId="{4ED3DC34-A011-4D04-88EC-993B4998C340}" srcOrd="0" destOrd="0" presId="urn:microsoft.com/office/officeart/2005/8/layout/hList1"/>
    <dgm:cxn modelId="{83A6C6D4-BB1D-4EC7-BD77-B00E7EDC9AE1}" srcId="{732682FD-0EDF-4283-9498-7A80D055FA2C}" destId="{3A985CC8-BFA3-4FDC-BC83-4024320DB5EC}" srcOrd="3" destOrd="0" parTransId="{ADD96A29-637E-4829-B629-EB08C98633A0}" sibTransId="{90BB1920-7C6C-4BAE-A5FA-2E01796B76CD}"/>
    <dgm:cxn modelId="{F79A71DC-BF93-40E6-A519-73AFF7AEE25D}" type="presOf" srcId="{3A985CC8-BFA3-4FDC-BC83-4024320DB5EC}" destId="{D6663B05-0287-4768-A4A0-0A0266970411}" srcOrd="0" destOrd="3" presId="urn:microsoft.com/office/officeart/2005/8/layout/hList1"/>
    <dgm:cxn modelId="{8C0A9CDE-C89A-45ED-952F-9B92CB7AC98E}" srcId="{016C7AB2-355B-4332-A712-D76837FE1719}" destId="{3B615299-90D5-46F2-80EA-90ED4753C9F9}" srcOrd="2" destOrd="0" parTransId="{95AE8061-35B4-4BC3-833B-1D7F3A98B3A1}" sibTransId="{5BC00974-AEA5-4170-B2D2-B076395990BC}"/>
    <dgm:cxn modelId="{ED2746F8-4AE8-4916-942D-28FA1EEBE7A0}" type="presOf" srcId="{281988FA-7542-4313-AC28-93AFE6F5BD14}" destId="{D6663B05-0287-4768-A4A0-0A0266970411}" srcOrd="0" destOrd="4" presId="urn:microsoft.com/office/officeart/2005/8/layout/hList1"/>
    <dgm:cxn modelId="{5E0B9DFB-CFE7-451D-BE83-ACDA20385D4E}" srcId="{016C7AB2-355B-4332-A712-D76837FE1719}" destId="{E8AD1220-F2E2-4E2C-AC12-859527BB775F}" srcOrd="3" destOrd="0" parTransId="{DED28EAF-723C-4BFB-A321-9F1550DC6526}" sibTransId="{66FE35AE-3E79-4765-881D-85761A9B32BA}"/>
    <dgm:cxn modelId="{88711358-FE7F-4592-9912-355A0F14BF79}" type="presParOf" srcId="{5EAFEA3B-0542-4973-A358-947321EFD2B4}" destId="{EA6C497A-20AC-4E15-AA22-C9C47F927830}" srcOrd="0" destOrd="0" presId="urn:microsoft.com/office/officeart/2005/8/layout/hList1"/>
    <dgm:cxn modelId="{9248D396-2AC0-4511-8B9B-4EF6526D7B92}" type="presParOf" srcId="{EA6C497A-20AC-4E15-AA22-C9C47F927830}" destId="{E5AB0C28-6285-49B7-B341-065A6F18A057}" srcOrd="0" destOrd="0" presId="urn:microsoft.com/office/officeart/2005/8/layout/hList1"/>
    <dgm:cxn modelId="{2BF54D10-150E-42D0-BD29-5A8F92D748B7}" type="presParOf" srcId="{EA6C497A-20AC-4E15-AA22-C9C47F927830}" destId="{389AC05A-4135-4C13-9B60-C2A458AC2051}" srcOrd="1" destOrd="0" presId="urn:microsoft.com/office/officeart/2005/8/layout/hList1"/>
    <dgm:cxn modelId="{128F0C91-D49F-42FC-9162-FFCB508E2AEB}" type="presParOf" srcId="{5EAFEA3B-0542-4973-A358-947321EFD2B4}" destId="{260DD395-BD21-4C18-B9E9-ECF7A40669B7}" srcOrd="1" destOrd="0" presId="urn:microsoft.com/office/officeart/2005/8/layout/hList1"/>
    <dgm:cxn modelId="{772597CD-D746-4A20-95B6-241F6F4225CB}" type="presParOf" srcId="{5EAFEA3B-0542-4973-A358-947321EFD2B4}" destId="{854924B3-81D8-4B2B-84FC-8828BCA990B0}" srcOrd="2" destOrd="0" presId="urn:microsoft.com/office/officeart/2005/8/layout/hList1"/>
    <dgm:cxn modelId="{B4B17C47-3A57-4B7B-A1F7-D053597933F7}" type="presParOf" srcId="{854924B3-81D8-4B2B-84FC-8828BCA990B0}" destId="{4ED3DC34-A011-4D04-88EC-993B4998C340}" srcOrd="0" destOrd="0" presId="urn:microsoft.com/office/officeart/2005/8/layout/hList1"/>
    <dgm:cxn modelId="{4D637CD2-2969-40C8-8FBE-A1E73767C057}" type="presParOf" srcId="{854924B3-81D8-4B2B-84FC-8828BCA990B0}" destId="{8D1C28F0-78C4-4E01-BA5E-19DD4B268CE7}" srcOrd="1" destOrd="0" presId="urn:microsoft.com/office/officeart/2005/8/layout/hList1"/>
    <dgm:cxn modelId="{DF62C4C2-5859-4BE5-B96D-21B47BFFAE14}" type="presParOf" srcId="{5EAFEA3B-0542-4973-A358-947321EFD2B4}" destId="{51E1FA2D-F79C-40A3-BC11-9C4E5AD92C1D}" srcOrd="3" destOrd="0" presId="urn:microsoft.com/office/officeart/2005/8/layout/hList1"/>
    <dgm:cxn modelId="{AF4DE856-4577-4B5D-B54D-17F259719ABB}" type="presParOf" srcId="{5EAFEA3B-0542-4973-A358-947321EFD2B4}" destId="{1960D8E2-58CB-4B3B-AA7C-8B68A18FB3A3}" srcOrd="4" destOrd="0" presId="urn:microsoft.com/office/officeart/2005/8/layout/hList1"/>
    <dgm:cxn modelId="{927059E9-6757-4B8B-8371-201E71FDE4A6}" type="presParOf" srcId="{1960D8E2-58CB-4B3B-AA7C-8B68A18FB3A3}" destId="{BE15C403-75CE-4725-8F72-EF2FE14B5063}" srcOrd="0" destOrd="0" presId="urn:microsoft.com/office/officeart/2005/8/layout/hList1"/>
    <dgm:cxn modelId="{0E07B92B-EAD0-4A69-BAFE-BD6BE746211B}" type="presParOf" srcId="{1960D8E2-58CB-4B3B-AA7C-8B68A18FB3A3}" destId="{D6663B05-0287-4768-A4A0-0A02669704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B0C28-6285-49B7-B341-065A6F18A057}">
      <dsp:nvSpPr>
        <dsp:cNvPr id="0" name=""/>
        <dsp:cNvSpPr/>
      </dsp:nvSpPr>
      <dsp:spPr>
        <a:xfrm>
          <a:off x="2500" y="157814"/>
          <a:ext cx="2437804" cy="72567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School Improvement Planning</a:t>
          </a:r>
        </a:p>
      </dsp:txBody>
      <dsp:txXfrm>
        <a:off x="2500" y="157814"/>
        <a:ext cx="2437804" cy="725670"/>
      </dsp:txXfrm>
    </dsp:sp>
    <dsp:sp modelId="{389AC05A-4135-4C13-9B60-C2A458AC2051}">
      <dsp:nvSpPr>
        <dsp:cNvPr id="0" name=""/>
        <dsp:cNvSpPr/>
      </dsp:nvSpPr>
      <dsp:spPr>
        <a:xfrm>
          <a:off x="2500" y="883485"/>
          <a:ext cx="2437804" cy="1701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CSIP/CSIP Summary</a:t>
          </a:r>
        </a:p>
        <a:p>
          <a:pPr marL="114300" lvl="1" indent="-114300" algn="l" defTabSz="622300">
            <a:lnSpc>
              <a:spcPct val="90000"/>
            </a:lnSpc>
            <a:spcBef>
              <a:spcPct val="0"/>
            </a:spcBef>
            <a:spcAft>
              <a:spcPct val="15000"/>
            </a:spcAft>
            <a:buChar char="•"/>
          </a:pPr>
          <a:r>
            <a:rPr lang="en-US" sz="1400" kern="1200" dirty="0"/>
            <a:t>CSIP Implementation Rubric</a:t>
          </a:r>
        </a:p>
        <a:p>
          <a:pPr marL="114300" lvl="1" indent="-114300" algn="l" defTabSz="622300">
            <a:lnSpc>
              <a:spcPct val="90000"/>
            </a:lnSpc>
            <a:spcBef>
              <a:spcPct val="0"/>
            </a:spcBef>
            <a:spcAft>
              <a:spcPct val="15000"/>
            </a:spcAft>
            <a:buChar char="•"/>
          </a:pPr>
          <a:r>
            <a:rPr lang="en-US" sz="1400" kern="1200" dirty="0"/>
            <a:t>Priorities for Continuous Improvement</a:t>
          </a:r>
        </a:p>
        <a:p>
          <a:pPr marL="114300" lvl="1" indent="-114300" algn="l" defTabSz="622300">
            <a:lnSpc>
              <a:spcPct val="90000"/>
            </a:lnSpc>
            <a:spcBef>
              <a:spcPct val="0"/>
            </a:spcBef>
            <a:spcAft>
              <a:spcPct val="15000"/>
            </a:spcAft>
            <a:buChar char="•"/>
          </a:pPr>
          <a:r>
            <a:rPr lang="en-US" sz="1400" kern="1200" dirty="0"/>
            <a:t>CSIP Implementation Responses</a:t>
          </a:r>
        </a:p>
        <a:p>
          <a:pPr marL="114300" lvl="1" indent="-114300" algn="l" defTabSz="622300">
            <a:lnSpc>
              <a:spcPct val="90000"/>
            </a:lnSpc>
            <a:spcBef>
              <a:spcPct val="0"/>
            </a:spcBef>
            <a:spcAft>
              <a:spcPct val="15000"/>
            </a:spcAft>
            <a:buChar char="•"/>
          </a:pPr>
          <a:r>
            <a:rPr lang="en-US" sz="1400" kern="1200" dirty="0"/>
            <a:t>Climate and Culture Survey</a:t>
          </a:r>
        </a:p>
      </dsp:txBody>
      <dsp:txXfrm>
        <a:off x="2500" y="883485"/>
        <a:ext cx="2437804" cy="1701899"/>
      </dsp:txXfrm>
    </dsp:sp>
    <dsp:sp modelId="{4ED3DC34-A011-4D04-88EC-993B4998C340}">
      <dsp:nvSpPr>
        <dsp:cNvPr id="0" name=""/>
        <dsp:cNvSpPr/>
      </dsp:nvSpPr>
      <dsp:spPr>
        <a:xfrm>
          <a:off x="2781597" y="157814"/>
          <a:ext cx="2437804" cy="72567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Success-Ready Students</a:t>
          </a:r>
        </a:p>
      </dsp:txBody>
      <dsp:txXfrm>
        <a:off x="2781597" y="157814"/>
        <a:ext cx="2437804" cy="725670"/>
      </dsp:txXfrm>
    </dsp:sp>
    <dsp:sp modelId="{8D1C28F0-78C4-4E01-BA5E-19DD4B268CE7}">
      <dsp:nvSpPr>
        <dsp:cNvPr id="0" name=""/>
        <dsp:cNvSpPr/>
      </dsp:nvSpPr>
      <dsp:spPr>
        <a:xfrm>
          <a:off x="2781597" y="883485"/>
          <a:ext cx="2437804" cy="1701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School Entry Readiness</a:t>
          </a:r>
        </a:p>
        <a:p>
          <a:pPr marL="114300" lvl="1" indent="-114300" algn="l" defTabSz="622300">
            <a:lnSpc>
              <a:spcPct val="90000"/>
            </a:lnSpc>
            <a:spcBef>
              <a:spcPct val="0"/>
            </a:spcBef>
            <a:spcAft>
              <a:spcPct val="15000"/>
            </a:spcAft>
            <a:buChar char="•"/>
          </a:pPr>
          <a:r>
            <a:rPr lang="en-US" sz="1400" kern="1200" dirty="0"/>
            <a:t>Individual Career and Academic Plan (ICAP)</a:t>
          </a:r>
        </a:p>
        <a:p>
          <a:pPr marL="114300" lvl="1" indent="-114300" algn="l" defTabSz="622300">
            <a:lnSpc>
              <a:spcPct val="90000"/>
            </a:lnSpc>
            <a:spcBef>
              <a:spcPct val="0"/>
            </a:spcBef>
            <a:spcAft>
              <a:spcPct val="15000"/>
            </a:spcAft>
            <a:buChar char="•"/>
          </a:pPr>
          <a:r>
            <a:rPr lang="en-US" sz="1400" kern="1200" dirty="0"/>
            <a:t>Attendance</a:t>
          </a:r>
        </a:p>
      </dsp:txBody>
      <dsp:txXfrm>
        <a:off x="2781597" y="883485"/>
        <a:ext cx="2437804" cy="1701899"/>
      </dsp:txXfrm>
    </dsp:sp>
    <dsp:sp modelId="{BE15C403-75CE-4725-8F72-EF2FE14B5063}">
      <dsp:nvSpPr>
        <dsp:cNvPr id="0" name=""/>
        <dsp:cNvSpPr/>
      </dsp:nvSpPr>
      <dsp:spPr>
        <a:xfrm>
          <a:off x="5560695" y="157814"/>
          <a:ext cx="2437804" cy="72567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Required Documentation</a:t>
          </a:r>
        </a:p>
      </dsp:txBody>
      <dsp:txXfrm>
        <a:off x="5560695" y="157814"/>
        <a:ext cx="2437804" cy="725670"/>
      </dsp:txXfrm>
    </dsp:sp>
    <dsp:sp modelId="{D6663B05-0287-4768-A4A0-0A0266970411}">
      <dsp:nvSpPr>
        <dsp:cNvPr id="0" name=""/>
        <dsp:cNvSpPr/>
      </dsp:nvSpPr>
      <dsp:spPr>
        <a:xfrm>
          <a:off x="5560695" y="883485"/>
          <a:ext cx="2437804" cy="17018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Annual Audit Report</a:t>
          </a:r>
        </a:p>
        <a:p>
          <a:pPr marL="114300" lvl="1" indent="-114300" algn="l" defTabSz="622300">
            <a:lnSpc>
              <a:spcPct val="90000"/>
            </a:lnSpc>
            <a:spcBef>
              <a:spcPct val="0"/>
            </a:spcBef>
            <a:spcAft>
              <a:spcPct val="15000"/>
            </a:spcAft>
            <a:buChar char="•"/>
          </a:pPr>
          <a:r>
            <a:rPr lang="en-US" sz="1400" kern="1200" dirty="0"/>
            <a:t>Annual Secretary of the Board Report</a:t>
          </a:r>
        </a:p>
        <a:p>
          <a:pPr marL="114300" lvl="1" indent="-114300" algn="l" defTabSz="622300">
            <a:lnSpc>
              <a:spcPct val="90000"/>
            </a:lnSpc>
            <a:spcBef>
              <a:spcPct val="0"/>
            </a:spcBef>
            <a:spcAft>
              <a:spcPct val="15000"/>
            </a:spcAft>
            <a:buChar char="•"/>
          </a:pPr>
          <a:r>
            <a:rPr lang="en-US" sz="1400" kern="1200" dirty="0"/>
            <a:t>Required MOSIS &amp; Core Data</a:t>
          </a:r>
        </a:p>
        <a:p>
          <a:pPr marL="114300" lvl="1" indent="-114300" algn="l" defTabSz="622300">
            <a:lnSpc>
              <a:spcPct val="90000"/>
            </a:lnSpc>
            <a:spcBef>
              <a:spcPct val="0"/>
            </a:spcBef>
            <a:spcAft>
              <a:spcPct val="15000"/>
            </a:spcAft>
            <a:buChar char="•"/>
          </a:pPr>
          <a:r>
            <a:rPr lang="en-US" sz="1400" kern="1200" dirty="0"/>
            <a:t>Collections</a:t>
          </a:r>
        </a:p>
        <a:p>
          <a:pPr marL="114300" lvl="1" indent="-114300" algn="l" defTabSz="622300">
            <a:lnSpc>
              <a:spcPct val="90000"/>
            </a:lnSpc>
            <a:spcBef>
              <a:spcPct val="0"/>
            </a:spcBef>
            <a:spcAft>
              <a:spcPct val="15000"/>
            </a:spcAft>
            <a:buChar char="•"/>
          </a:pPr>
          <a:endParaRPr lang="en-US" sz="1400" kern="1200" dirty="0"/>
        </a:p>
      </dsp:txBody>
      <dsp:txXfrm>
        <a:off x="5560695" y="883485"/>
        <a:ext cx="2437804" cy="17018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3/14/2025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3/14/2025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7656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05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54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95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606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919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088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960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630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66378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96494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22785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857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728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556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51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5429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civilrights@dese.mo.gov"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71800" y="0"/>
            <a:ext cx="5867400" cy="819150"/>
          </a:xfrm>
        </p:spPr>
        <p:txBody>
          <a:bodyPr>
            <a:noAutofit/>
          </a:bodyPr>
          <a:lstStyle/>
          <a:p>
            <a:br>
              <a:rPr lang="en-US" sz="2400" b="1" dirty="0"/>
            </a:br>
            <a:br>
              <a:rPr lang="en-US" sz="2400" b="1" dirty="0"/>
            </a:br>
            <a:r>
              <a:rPr lang="en-US" sz="2400" b="1" dirty="0"/>
              <a:t>Missouri School Improvement Program</a:t>
            </a:r>
            <a:br>
              <a:rPr lang="en-US" sz="2400" b="1" dirty="0"/>
            </a:br>
            <a:endParaRPr lang="en-US" sz="2400" b="1" dirty="0"/>
          </a:p>
        </p:txBody>
      </p:sp>
      <p:sp>
        <p:nvSpPr>
          <p:cNvPr id="10" name="Text Placeholder 9"/>
          <p:cNvSpPr>
            <a:spLocks noGrp="1"/>
          </p:cNvSpPr>
          <p:nvPr>
            <p:ph type="body" sz="quarter" idx="13"/>
          </p:nvPr>
        </p:nvSpPr>
        <p:spPr>
          <a:xfrm>
            <a:off x="5257800" y="3486150"/>
            <a:ext cx="1676400" cy="381000"/>
          </a:xfrm>
        </p:spPr>
        <p:txBody>
          <a:bodyPr>
            <a:normAutofit fontScale="85000" lnSpcReduction="10000"/>
          </a:bodyPr>
          <a:lstStyle/>
          <a:p>
            <a:r>
              <a:rPr lang="en-US"/>
              <a:t>February 27, </a:t>
            </a:r>
            <a:r>
              <a:rPr lang="en-US" dirty="0"/>
              <a:t>2025</a:t>
            </a:r>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1</a:t>
            </a:fld>
            <a:endParaRPr lang="en-US" dirty="0"/>
          </a:p>
        </p:txBody>
      </p:sp>
      <p:sp>
        <p:nvSpPr>
          <p:cNvPr id="3" name="Title 6">
            <a:extLst>
              <a:ext uri="{FF2B5EF4-FFF2-40B4-BE49-F238E27FC236}">
                <a16:creationId xmlns:a16="http://schemas.microsoft.com/office/drawing/2014/main" id="{B63B4C6D-16B2-3E24-FAE0-61ECF2F6E128}"/>
              </a:ext>
            </a:extLst>
          </p:cNvPr>
          <p:cNvSpPr txBox="1">
            <a:spLocks/>
          </p:cNvSpPr>
          <p:nvPr/>
        </p:nvSpPr>
        <p:spPr>
          <a:xfrm>
            <a:off x="3048000" y="1123950"/>
            <a:ext cx="58674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2400" b="1" dirty="0"/>
            </a:br>
            <a:br>
              <a:rPr lang="en-US" sz="2400" b="1" dirty="0"/>
            </a:br>
            <a:r>
              <a:rPr lang="en-US" sz="2400" b="1" dirty="0"/>
              <a:t>Continuous Improvement</a:t>
            </a:r>
          </a:p>
          <a:p>
            <a:r>
              <a:rPr lang="en-US" sz="2400" b="1" dirty="0"/>
              <a:t>Cycle 2</a:t>
            </a:r>
            <a:br>
              <a:rPr lang="en-US" sz="2400" b="1" dirty="0"/>
            </a:br>
            <a:endParaRPr lang="en-US" sz="2400" b="1" dirty="0"/>
          </a:p>
        </p:txBody>
      </p:sp>
    </p:spTree>
    <p:extLst>
      <p:ext uri="{BB962C8B-B14F-4D97-AF65-F5344CB8AC3E}">
        <p14:creationId xmlns:p14="http://schemas.microsoft.com/office/powerpoint/2010/main" val="127350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10</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a:xfrm>
            <a:off x="304800" y="36806"/>
            <a:ext cx="6400800" cy="782344"/>
          </a:xfrm>
        </p:spPr>
        <p:txBody>
          <a:bodyPr>
            <a:normAutofit/>
          </a:bodyPr>
          <a:lstStyle/>
          <a:p>
            <a:r>
              <a:rPr lang="en-US" dirty="0"/>
              <a:t>Cycle 2 CI Validation Requirements</a:t>
            </a:r>
          </a:p>
        </p:txBody>
      </p:sp>
      <p:pic>
        <p:nvPicPr>
          <p:cNvPr id="8" name="Content Placeholder 7">
            <a:extLst>
              <a:ext uri="{FF2B5EF4-FFF2-40B4-BE49-F238E27FC236}">
                <a16:creationId xmlns:a16="http://schemas.microsoft.com/office/drawing/2014/main" id="{AC25834A-C2EE-F840-EDAC-308B848AC04E}"/>
              </a:ext>
            </a:extLst>
          </p:cNvPr>
          <p:cNvPicPr>
            <a:picLocks noGrp="1" noChangeAspect="1"/>
          </p:cNvPicPr>
          <p:nvPr>
            <p:ph sz="quarter" idx="11"/>
          </p:nvPr>
        </p:nvPicPr>
        <p:blipFill>
          <a:blip r:embed="rId3"/>
          <a:stretch>
            <a:fillRect/>
          </a:stretch>
        </p:blipFill>
        <p:spPr>
          <a:xfrm>
            <a:off x="838200" y="792079"/>
            <a:ext cx="7315200" cy="3886200"/>
          </a:xfrm>
        </p:spPr>
      </p:pic>
      <p:sp>
        <p:nvSpPr>
          <p:cNvPr id="9" name="Rectangle: Rounded Corners 8">
            <a:extLst>
              <a:ext uri="{FF2B5EF4-FFF2-40B4-BE49-F238E27FC236}">
                <a16:creationId xmlns:a16="http://schemas.microsoft.com/office/drawing/2014/main" id="{D9004CDD-E915-B904-8E7E-1A1CFEFD6852}"/>
              </a:ext>
            </a:extLst>
          </p:cNvPr>
          <p:cNvSpPr/>
          <p:nvPr/>
        </p:nvSpPr>
        <p:spPr>
          <a:xfrm>
            <a:off x="838200" y="1200150"/>
            <a:ext cx="3657600" cy="114300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814AD5E-0725-BD5C-92C5-5B037F9F0F98}"/>
              </a:ext>
            </a:extLst>
          </p:cNvPr>
          <p:cNvSpPr/>
          <p:nvPr/>
        </p:nvSpPr>
        <p:spPr>
          <a:xfrm>
            <a:off x="838200" y="2419350"/>
            <a:ext cx="3657600" cy="457200"/>
          </a:xfrm>
          <a:prstGeom prst="roundRect">
            <a:avLst/>
          </a:prstGeom>
          <a:noFill/>
          <a:ln>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A1721B-0D60-F5E1-81C3-1F8F52F8B69A}"/>
              </a:ext>
            </a:extLst>
          </p:cNvPr>
          <p:cNvSpPr/>
          <p:nvPr/>
        </p:nvSpPr>
        <p:spPr>
          <a:xfrm>
            <a:off x="4572000" y="1200150"/>
            <a:ext cx="3505200" cy="533400"/>
          </a:xfrm>
          <a:prstGeom prst="roundRect">
            <a:avLst/>
          </a:prstGeom>
          <a:no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95CE767-0368-CFE2-EB49-6C9F9E0C8256}"/>
              </a:ext>
            </a:extLst>
          </p:cNvPr>
          <p:cNvSpPr/>
          <p:nvPr/>
        </p:nvSpPr>
        <p:spPr>
          <a:xfrm>
            <a:off x="4572000" y="1809750"/>
            <a:ext cx="3505200" cy="304800"/>
          </a:xfrm>
          <a:prstGeom prst="roundRect">
            <a:avLst/>
          </a:prstGeom>
          <a:noFill/>
          <a:ln>
            <a:solidFill>
              <a:srgbClr val="08080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3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11</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lstStyle/>
          <a:p>
            <a:r>
              <a:rPr lang="en-US" dirty="0"/>
              <a:t>Cycle 2 CI Validation Requirements</a:t>
            </a:r>
          </a:p>
          <a:p>
            <a:endParaRPr lang="en-US" dirty="0"/>
          </a:p>
        </p:txBody>
      </p:sp>
      <p:pic>
        <p:nvPicPr>
          <p:cNvPr id="8" name="Content Placeholder 7">
            <a:extLst>
              <a:ext uri="{FF2B5EF4-FFF2-40B4-BE49-F238E27FC236}">
                <a16:creationId xmlns:a16="http://schemas.microsoft.com/office/drawing/2014/main" id="{5BECD8AF-DB0D-3446-5BF1-F63AE6C376D1}"/>
              </a:ext>
            </a:extLst>
          </p:cNvPr>
          <p:cNvPicPr>
            <a:picLocks noGrp="1" noChangeAspect="1"/>
          </p:cNvPicPr>
          <p:nvPr>
            <p:ph sz="quarter" idx="11"/>
          </p:nvPr>
        </p:nvPicPr>
        <p:blipFill>
          <a:blip r:embed="rId3"/>
          <a:stretch>
            <a:fillRect/>
          </a:stretch>
        </p:blipFill>
        <p:spPr>
          <a:xfrm>
            <a:off x="838200" y="819150"/>
            <a:ext cx="7315200" cy="3886200"/>
          </a:xfrm>
        </p:spPr>
      </p:pic>
    </p:spTree>
    <p:extLst>
      <p:ext uri="{BB962C8B-B14F-4D97-AF65-F5344CB8AC3E}">
        <p14:creationId xmlns:p14="http://schemas.microsoft.com/office/powerpoint/2010/main" val="67692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12</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lstStyle/>
          <a:p>
            <a:r>
              <a:rPr lang="en-US" dirty="0"/>
              <a:t>Cycle 2 CI Validation Requirements</a:t>
            </a:r>
          </a:p>
          <a:p>
            <a:endParaRPr lang="en-US" dirty="0"/>
          </a:p>
        </p:txBody>
      </p:sp>
      <p:pic>
        <p:nvPicPr>
          <p:cNvPr id="7" name="Content Placeholder 6">
            <a:extLst>
              <a:ext uri="{FF2B5EF4-FFF2-40B4-BE49-F238E27FC236}">
                <a16:creationId xmlns:a16="http://schemas.microsoft.com/office/drawing/2014/main" id="{435830D0-02E7-A3C9-184D-31A66882BD31}"/>
              </a:ext>
            </a:extLst>
          </p:cNvPr>
          <p:cNvPicPr>
            <a:picLocks noGrp="1" noChangeAspect="1"/>
          </p:cNvPicPr>
          <p:nvPr>
            <p:ph sz="quarter" idx="11"/>
          </p:nvPr>
        </p:nvPicPr>
        <p:blipFill>
          <a:blip r:embed="rId3"/>
          <a:stretch>
            <a:fillRect/>
          </a:stretch>
        </p:blipFill>
        <p:spPr>
          <a:xfrm>
            <a:off x="838200" y="819150"/>
            <a:ext cx="7391400" cy="3886200"/>
          </a:xfrm>
        </p:spPr>
      </p:pic>
    </p:spTree>
    <p:extLst>
      <p:ext uri="{BB962C8B-B14F-4D97-AF65-F5344CB8AC3E}">
        <p14:creationId xmlns:p14="http://schemas.microsoft.com/office/powerpoint/2010/main" val="426138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13</a:t>
            </a:fld>
            <a:endParaRPr lang="en-US" dirty="0"/>
          </a:p>
        </p:txBody>
      </p:sp>
      <p:pic>
        <p:nvPicPr>
          <p:cNvPr id="6" name="Content Placeholder 5">
            <a:extLst>
              <a:ext uri="{FF2B5EF4-FFF2-40B4-BE49-F238E27FC236}">
                <a16:creationId xmlns:a16="http://schemas.microsoft.com/office/drawing/2014/main" id="{0F7D6913-6207-95A6-E845-1FCC77D9C4C3}"/>
              </a:ext>
            </a:extLst>
          </p:cNvPr>
          <p:cNvPicPr>
            <a:picLocks noGrp="1" noChangeAspect="1"/>
          </p:cNvPicPr>
          <p:nvPr>
            <p:ph sz="quarter" idx="11"/>
          </p:nvPr>
        </p:nvPicPr>
        <p:blipFill>
          <a:blip r:embed="rId3"/>
          <a:stretch>
            <a:fillRect/>
          </a:stretch>
        </p:blipFill>
        <p:spPr>
          <a:xfrm>
            <a:off x="1809776" y="819150"/>
            <a:ext cx="5524448" cy="3886200"/>
          </a:xfrm>
        </p:spPr>
      </p:pic>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normAutofit fontScale="92500"/>
          </a:bodyPr>
          <a:lstStyle/>
          <a:p>
            <a:r>
              <a:rPr lang="en-US" dirty="0"/>
              <a:t>CSIP Fidelity of Implementation Rubric</a:t>
            </a:r>
          </a:p>
        </p:txBody>
      </p:sp>
    </p:spTree>
    <p:extLst>
      <p:ext uri="{BB962C8B-B14F-4D97-AF65-F5344CB8AC3E}">
        <p14:creationId xmlns:p14="http://schemas.microsoft.com/office/powerpoint/2010/main" val="87068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a:extLst>
              <a:ext uri="{FF2B5EF4-FFF2-40B4-BE49-F238E27FC236}">
                <a16:creationId xmlns:a16="http://schemas.microsoft.com/office/drawing/2014/main" id="{ED6F16F1-20F3-782D-AA53-E61399FE1A43}"/>
              </a:ext>
            </a:extLst>
          </p:cNvPr>
          <p:cNvSpPr>
            <a:spLocks noGrp="1"/>
          </p:cNvSpPr>
          <p:nvPr>
            <p:ph sz="quarter" idx="11"/>
          </p:nvPr>
        </p:nvSpPr>
        <p:spPr/>
        <p:txBody>
          <a:bodyPr>
            <a:normAutofit fontScale="85000" lnSpcReduction="20000"/>
          </a:bodyPr>
          <a:lstStyle/>
          <a:p>
            <a:r>
              <a:rPr lang="en-US" dirty="0"/>
              <a:t>LEAs must administer at least one Climate and Culture Survey every two years. The survey must include the following essential indicators:</a:t>
            </a:r>
          </a:p>
          <a:p>
            <a:pPr lvl="1"/>
            <a:r>
              <a:rPr lang="en-US" dirty="0"/>
              <a:t>The school system assures student voices are heard and respected (older student, parent and staff).</a:t>
            </a:r>
          </a:p>
          <a:p>
            <a:pPr lvl="1"/>
            <a:r>
              <a:rPr lang="en-US" dirty="0"/>
              <a:t>The school system provides school culture and climate data and reports periodically to all stakeholders (parent and staff).</a:t>
            </a:r>
          </a:p>
          <a:p>
            <a:pPr lvl="1"/>
            <a:r>
              <a:rPr lang="en-US" dirty="0"/>
              <a:t>Educator teams address positive classroom learning environment (staff).</a:t>
            </a:r>
          </a:p>
          <a:p>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normAutofit fontScale="92500"/>
          </a:bodyPr>
          <a:lstStyle/>
          <a:p>
            <a:r>
              <a:rPr lang="en-US" dirty="0"/>
              <a:t>Climate and Culture Survey Verification</a:t>
            </a:r>
          </a:p>
        </p:txBody>
      </p:sp>
    </p:spTree>
    <p:extLst>
      <p:ext uri="{BB962C8B-B14F-4D97-AF65-F5344CB8AC3E}">
        <p14:creationId xmlns:p14="http://schemas.microsoft.com/office/powerpoint/2010/main" val="229451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a:extLst>
              <a:ext uri="{FF2B5EF4-FFF2-40B4-BE49-F238E27FC236}">
                <a16:creationId xmlns:a16="http://schemas.microsoft.com/office/drawing/2014/main" id="{ED6F16F1-20F3-782D-AA53-E61399FE1A43}"/>
              </a:ext>
            </a:extLst>
          </p:cNvPr>
          <p:cNvSpPr>
            <a:spLocks noGrp="1"/>
          </p:cNvSpPr>
          <p:nvPr>
            <p:ph sz="quarter" idx="11"/>
          </p:nvPr>
        </p:nvSpPr>
        <p:spPr/>
        <p:txBody>
          <a:bodyPr>
            <a:normAutofit fontScale="92500" lnSpcReduction="20000"/>
          </a:bodyPr>
          <a:lstStyle/>
          <a:p>
            <a:r>
              <a:rPr lang="en-US" dirty="0"/>
              <a:t>Required components of the Climate and Culture Verification Report include:</a:t>
            </a:r>
          </a:p>
          <a:p>
            <a:pPr lvl="1"/>
            <a:r>
              <a:rPr lang="en-US" dirty="0"/>
              <a:t>Identification of the date and type of survey administered.</a:t>
            </a:r>
          </a:p>
          <a:p>
            <a:pPr lvl="1"/>
            <a:r>
              <a:rPr lang="en-US" dirty="0"/>
              <a:t>Identification of all groups surveyed and numbers of respondents within those groups.</a:t>
            </a:r>
          </a:p>
          <a:p>
            <a:pPr lvl="1"/>
            <a:r>
              <a:rPr lang="en-US" dirty="0"/>
              <a:t>Identification and brief explanation of how the LEA’s climate and culture work has impacted the CSIP.</a:t>
            </a:r>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normAutofit fontScale="92500"/>
          </a:bodyPr>
          <a:lstStyle/>
          <a:p>
            <a:r>
              <a:rPr lang="en-US" dirty="0"/>
              <a:t>Climate and Culture Survey Verification</a:t>
            </a:r>
          </a:p>
        </p:txBody>
      </p:sp>
    </p:spTree>
    <p:extLst>
      <p:ext uri="{BB962C8B-B14F-4D97-AF65-F5344CB8AC3E}">
        <p14:creationId xmlns:p14="http://schemas.microsoft.com/office/powerpoint/2010/main" val="197397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16</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a:xfrm>
            <a:off x="304800" y="133350"/>
            <a:ext cx="6400800" cy="495947"/>
          </a:xfrm>
        </p:spPr>
        <p:txBody>
          <a:bodyPr>
            <a:normAutofit fontScale="85000" lnSpcReduction="10000"/>
          </a:bodyPr>
          <a:lstStyle/>
          <a:p>
            <a:r>
              <a:rPr lang="en-US" dirty="0"/>
              <a:t>Annual Performance Report (APR) Points</a:t>
            </a:r>
          </a:p>
        </p:txBody>
      </p:sp>
      <p:pic>
        <p:nvPicPr>
          <p:cNvPr id="5" name="Content Placeholder 7">
            <a:extLst>
              <a:ext uri="{FF2B5EF4-FFF2-40B4-BE49-F238E27FC236}">
                <a16:creationId xmlns:a16="http://schemas.microsoft.com/office/drawing/2014/main" id="{A89F84A1-8FEA-9442-FD56-E021A18A7E5E}"/>
              </a:ext>
            </a:extLst>
          </p:cNvPr>
          <p:cNvPicPr>
            <a:picLocks noGrp="1" noChangeAspect="1"/>
          </p:cNvPicPr>
          <p:nvPr>
            <p:ph sz="quarter" idx="11"/>
          </p:nvPr>
        </p:nvPicPr>
        <p:blipFill>
          <a:blip r:embed="rId3"/>
          <a:stretch>
            <a:fillRect/>
          </a:stretch>
        </p:blipFill>
        <p:spPr>
          <a:xfrm>
            <a:off x="838200" y="971550"/>
            <a:ext cx="7391400" cy="3524250"/>
          </a:xfrm>
        </p:spPr>
      </p:pic>
    </p:spTree>
    <p:extLst>
      <p:ext uri="{BB962C8B-B14F-4D97-AF65-F5344CB8AC3E}">
        <p14:creationId xmlns:p14="http://schemas.microsoft.com/office/powerpoint/2010/main" val="256442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17</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a:xfrm>
            <a:off x="304800" y="133350"/>
            <a:ext cx="6400800" cy="495947"/>
          </a:xfrm>
        </p:spPr>
        <p:txBody>
          <a:bodyPr>
            <a:normAutofit fontScale="85000" lnSpcReduction="10000"/>
          </a:bodyPr>
          <a:lstStyle/>
          <a:p>
            <a:r>
              <a:rPr lang="en-US" dirty="0"/>
              <a:t>Annual Performance Report (APR) Points</a:t>
            </a:r>
          </a:p>
        </p:txBody>
      </p:sp>
      <p:pic>
        <p:nvPicPr>
          <p:cNvPr id="5" name="Content Placeholder 9">
            <a:extLst>
              <a:ext uri="{FF2B5EF4-FFF2-40B4-BE49-F238E27FC236}">
                <a16:creationId xmlns:a16="http://schemas.microsoft.com/office/drawing/2014/main" id="{8C8B5249-9E35-9436-52D6-4A532172A070}"/>
              </a:ext>
            </a:extLst>
          </p:cNvPr>
          <p:cNvPicPr>
            <a:picLocks noGrp="1" noChangeAspect="1"/>
          </p:cNvPicPr>
          <p:nvPr>
            <p:ph sz="quarter" idx="11"/>
          </p:nvPr>
        </p:nvPicPr>
        <p:blipFill>
          <a:blip r:embed="rId3"/>
          <a:stretch>
            <a:fillRect/>
          </a:stretch>
        </p:blipFill>
        <p:spPr>
          <a:xfrm>
            <a:off x="838200" y="819150"/>
            <a:ext cx="7294033" cy="3886200"/>
          </a:xfrm>
        </p:spPr>
      </p:pic>
    </p:spTree>
    <p:extLst>
      <p:ext uri="{BB962C8B-B14F-4D97-AF65-F5344CB8AC3E}">
        <p14:creationId xmlns:p14="http://schemas.microsoft.com/office/powerpoint/2010/main" val="294268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18</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a:xfrm>
            <a:off x="304800" y="133350"/>
            <a:ext cx="6400800" cy="495947"/>
          </a:xfrm>
        </p:spPr>
        <p:txBody>
          <a:bodyPr>
            <a:normAutofit fontScale="85000" lnSpcReduction="10000"/>
          </a:bodyPr>
          <a:lstStyle/>
          <a:p>
            <a:r>
              <a:rPr lang="en-US" dirty="0"/>
              <a:t>Annual Performance Report (APR) Points</a:t>
            </a:r>
          </a:p>
        </p:txBody>
      </p:sp>
      <p:pic>
        <p:nvPicPr>
          <p:cNvPr id="5" name="Content Placeholder 6">
            <a:extLst>
              <a:ext uri="{FF2B5EF4-FFF2-40B4-BE49-F238E27FC236}">
                <a16:creationId xmlns:a16="http://schemas.microsoft.com/office/drawing/2014/main" id="{C51E1EE8-B6CD-38A0-8960-D8DAC0199D10}"/>
              </a:ext>
            </a:extLst>
          </p:cNvPr>
          <p:cNvPicPr>
            <a:picLocks noGrp="1" noChangeAspect="1"/>
          </p:cNvPicPr>
          <p:nvPr>
            <p:ph sz="quarter" idx="11"/>
          </p:nvPr>
        </p:nvPicPr>
        <p:blipFill>
          <a:blip r:embed="rId3"/>
          <a:stretch>
            <a:fillRect/>
          </a:stretch>
        </p:blipFill>
        <p:spPr>
          <a:xfrm>
            <a:off x="761999" y="819150"/>
            <a:ext cx="7467601" cy="3886200"/>
          </a:xfrm>
        </p:spPr>
      </p:pic>
    </p:spTree>
    <p:extLst>
      <p:ext uri="{BB962C8B-B14F-4D97-AF65-F5344CB8AC3E}">
        <p14:creationId xmlns:p14="http://schemas.microsoft.com/office/powerpoint/2010/main" val="389089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A521D-DA9B-42FE-D69B-8C7861DA23C0}"/>
              </a:ext>
            </a:extLst>
          </p:cNvPr>
          <p:cNvSpPr>
            <a:spLocks noGrp="1"/>
          </p:cNvSpPr>
          <p:nvPr>
            <p:ph type="body" sz="quarter" idx="10"/>
          </p:nvPr>
        </p:nvSpPr>
        <p:spPr>
          <a:xfrm>
            <a:off x="1828800" y="2343150"/>
            <a:ext cx="5257800" cy="762000"/>
          </a:xfrm>
        </p:spPr>
        <p:txBody>
          <a:bodyPr>
            <a:normAutofit fontScale="32500" lnSpcReduction="20000"/>
          </a:bodyPr>
          <a:lstStyle/>
          <a:p>
            <a:endParaRPr lang="en-US" sz="2800" dirty="0"/>
          </a:p>
          <a:p>
            <a:r>
              <a:rPr lang="en-US" sz="8600" dirty="0"/>
              <a:t>Charter School Cycle 2 Placement</a:t>
            </a:r>
          </a:p>
        </p:txBody>
      </p:sp>
    </p:spTree>
    <p:extLst>
      <p:ext uri="{BB962C8B-B14F-4D97-AF65-F5344CB8AC3E}">
        <p14:creationId xmlns:p14="http://schemas.microsoft.com/office/powerpoint/2010/main" val="245979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b="1" dirty="0"/>
              <a:t>Agenda</a:t>
            </a:r>
          </a:p>
        </p:txBody>
      </p:sp>
      <p:sp>
        <p:nvSpPr>
          <p:cNvPr id="8" name="Content Placeholder 7"/>
          <p:cNvSpPr>
            <a:spLocks noGrp="1"/>
          </p:cNvSpPr>
          <p:nvPr>
            <p:ph sz="quarter" idx="11"/>
          </p:nvPr>
        </p:nvSpPr>
        <p:spPr/>
        <p:txBody>
          <a:bodyPr>
            <a:normAutofit fontScale="70000" lnSpcReduction="20000"/>
          </a:bodyPr>
          <a:lstStyle/>
          <a:p>
            <a:r>
              <a:rPr lang="en-US" sz="3100" dirty="0"/>
              <a:t>Overview of Continuous School Improvement</a:t>
            </a:r>
          </a:p>
          <a:p>
            <a:r>
              <a:rPr lang="en-US" sz="3100" dirty="0"/>
              <a:t>Continuous School Improvement – Cycle 2</a:t>
            </a:r>
          </a:p>
          <a:p>
            <a:pPr lvl="1"/>
            <a:r>
              <a:rPr lang="en-US" sz="3100" dirty="0"/>
              <a:t>Review of the Pilot Process</a:t>
            </a:r>
          </a:p>
          <a:p>
            <a:pPr lvl="1"/>
            <a:r>
              <a:rPr lang="en-US" sz="3100" dirty="0"/>
              <a:t>Timeline and Implementation</a:t>
            </a:r>
          </a:p>
          <a:p>
            <a:pPr lvl="1"/>
            <a:r>
              <a:rPr lang="en-US" sz="3100" dirty="0"/>
              <a:t>Continuous Improvement Validation Requirements</a:t>
            </a:r>
          </a:p>
          <a:p>
            <a:pPr lvl="1"/>
            <a:r>
              <a:rPr lang="en-US" sz="3100" dirty="0"/>
              <a:t>CSIP Implementation Rubric</a:t>
            </a:r>
          </a:p>
          <a:p>
            <a:pPr lvl="1"/>
            <a:r>
              <a:rPr lang="en-US" sz="3100" dirty="0"/>
              <a:t>Climate and Culture Verification</a:t>
            </a:r>
          </a:p>
          <a:p>
            <a:pPr lvl="1"/>
            <a:r>
              <a:rPr lang="en-US" sz="3100" dirty="0"/>
              <a:t>Annual Performance Report (APR)Points</a:t>
            </a:r>
          </a:p>
          <a:p>
            <a:r>
              <a:rPr lang="en-US" sz="3100" dirty="0"/>
              <a:t>Charter School Cycle 2 Placement</a:t>
            </a:r>
          </a:p>
          <a:p>
            <a:r>
              <a:rPr lang="en-US" sz="3100" dirty="0"/>
              <a:t>Questions</a:t>
            </a:r>
            <a:r>
              <a:rPr lang="en-US" sz="3100"/>
              <a:t>/Comments </a:t>
            </a:r>
            <a:endParaRPr lang="en-US" sz="3100" dirty="0"/>
          </a:p>
          <a:p>
            <a:pPr marL="112712" indent="0">
              <a:buNone/>
            </a:pPr>
            <a:r>
              <a:rPr lang="en-US" sz="2200" dirty="0"/>
              <a:t>        *Information within this presentation may be edited prior to the finalization of the Comprehensive Guide.</a:t>
            </a:r>
          </a:p>
          <a:p>
            <a:pPr marL="112712" indent="0">
              <a:buNone/>
            </a:pPr>
            <a:endParaRPr lang="en-US" sz="3100" dirty="0"/>
          </a:p>
          <a:p>
            <a:endParaRPr lang="en-US" dirty="0"/>
          </a:p>
          <a:p>
            <a:pPr marL="112712" indent="0">
              <a:buNone/>
            </a:pPr>
            <a:endParaRPr lang="en-US" dirty="0"/>
          </a:p>
        </p:txBody>
      </p:sp>
      <p:sp>
        <p:nvSpPr>
          <p:cNvPr id="2" name="Slide Number Placeholder 1"/>
          <p:cNvSpPr>
            <a:spLocks noGrp="1"/>
          </p:cNvSpPr>
          <p:nvPr>
            <p:ph type="title" idx="4294967295"/>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658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20</a:t>
            </a:fld>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normAutofit/>
          </a:bodyPr>
          <a:lstStyle/>
          <a:p>
            <a:r>
              <a:rPr lang="en-US" dirty="0"/>
              <a:t>Cycle 2 – LEA Placement</a:t>
            </a:r>
          </a:p>
        </p:txBody>
      </p:sp>
      <p:graphicFrame>
        <p:nvGraphicFramePr>
          <p:cNvPr id="13" name="Content Placeholder 12">
            <a:extLst>
              <a:ext uri="{FF2B5EF4-FFF2-40B4-BE49-F238E27FC236}">
                <a16:creationId xmlns:a16="http://schemas.microsoft.com/office/drawing/2014/main" id="{4E4BF35C-4911-4EF4-DD15-34CCCB635DD5}"/>
              </a:ext>
            </a:extLst>
          </p:cNvPr>
          <p:cNvGraphicFramePr>
            <a:graphicFrameLocks noGrp="1"/>
          </p:cNvGraphicFramePr>
          <p:nvPr>
            <p:ph sz="quarter" idx="11"/>
            <p:extLst>
              <p:ext uri="{D42A27DB-BD31-4B8C-83A1-F6EECF244321}">
                <p14:modId xmlns:p14="http://schemas.microsoft.com/office/powerpoint/2010/main" val="2841864769"/>
              </p:ext>
            </p:extLst>
          </p:nvPr>
        </p:nvGraphicFramePr>
        <p:xfrm>
          <a:off x="460375" y="958056"/>
          <a:ext cx="8223250" cy="3631502"/>
        </p:xfrm>
        <a:graphic>
          <a:graphicData uri="http://schemas.openxmlformats.org/drawingml/2006/table">
            <a:tbl>
              <a:tblPr firstRow="1" firstCol="1" bandRow="1">
                <a:tableStyleId>{616DA210-FB5B-4158-B5E0-FEB733F419BA}</a:tableStyleId>
              </a:tblPr>
              <a:tblGrid>
                <a:gridCol w="1825625">
                  <a:extLst>
                    <a:ext uri="{9D8B030D-6E8A-4147-A177-3AD203B41FA5}">
                      <a16:colId xmlns:a16="http://schemas.microsoft.com/office/drawing/2014/main" val="3485182325"/>
                    </a:ext>
                  </a:extLst>
                </a:gridCol>
                <a:gridCol w="1981200">
                  <a:extLst>
                    <a:ext uri="{9D8B030D-6E8A-4147-A177-3AD203B41FA5}">
                      <a16:colId xmlns:a16="http://schemas.microsoft.com/office/drawing/2014/main" val="3079257581"/>
                    </a:ext>
                  </a:extLst>
                </a:gridCol>
                <a:gridCol w="2057400">
                  <a:extLst>
                    <a:ext uri="{9D8B030D-6E8A-4147-A177-3AD203B41FA5}">
                      <a16:colId xmlns:a16="http://schemas.microsoft.com/office/drawing/2014/main" val="1501037103"/>
                    </a:ext>
                  </a:extLst>
                </a:gridCol>
                <a:gridCol w="2359025">
                  <a:extLst>
                    <a:ext uri="{9D8B030D-6E8A-4147-A177-3AD203B41FA5}">
                      <a16:colId xmlns:a16="http://schemas.microsoft.com/office/drawing/2014/main" val="3283751392"/>
                    </a:ext>
                  </a:extLst>
                </a:gridCol>
              </a:tblGrid>
              <a:tr h="0">
                <a:tc gridSpan="4">
                  <a:txBody>
                    <a:bodyPr/>
                    <a:lstStyle/>
                    <a:p>
                      <a:pPr marL="0" marR="0" algn="ctr">
                        <a:lnSpc>
                          <a:spcPct val="107000"/>
                        </a:lnSpc>
                        <a:spcBef>
                          <a:spcPts val="0"/>
                        </a:spcBef>
                        <a:spcAft>
                          <a:spcPts val="0"/>
                        </a:spcAft>
                      </a:pPr>
                      <a:r>
                        <a:rPr lang="en-US" sz="1800" kern="100" dirty="0">
                          <a:effectLst/>
                        </a:rPr>
                        <a:t>Cycle 2 Continuous Improvement Reviews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259980"/>
                  </a:ext>
                </a:extLst>
              </a:tr>
              <a:tr h="0">
                <a:tc gridSpan="2">
                  <a:txBody>
                    <a:bodyPr/>
                    <a:lstStyle/>
                    <a:p>
                      <a:pPr marL="0" marR="0" algn="ctr">
                        <a:lnSpc>
                          <a:spcPct val="107000"/>
                        </a:lnSpc>
                        <a:spcBef>
                          <a:spcPts val="0"/>
                        </a:spcBef>
                        <a:spcAft>
                          <a:spcPts val="0"/>
                        </a:spcAft>
                      </a:pPr>
                      <a:r>
                        <a:rPr lang="en-US" sz="1400" b="1" kern="100" dirty="0">
                          <a:effectLst/>
                        </a:rPr>
                        <a:t>Round 1</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1" kern="100" dirty="0">
                          <a:effectLst/>
                        </a:rPr>
                        <a:t>Round 2</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05326027"/>
                  </a:ext>
                </a:extLst>
              </a:tr>
              <a:tr h="0">
                <a:tc>
                  <a:txBody>
                    <a:bodyPr/>
                    <a:lstStyle/>
                    <a:p>
                      <a:pPr marL="0" marR="0" algn="ctr">
                        <a:lnSpc>
                          <a:spcPct val="107000"/>
                        </a:lnSpc>
                        <a:spcBef>
                          <a:spcPts val="0"/>
                        </a:spcBef>
                        <a:spcAft>
                          <a:spcPts val="0"/>
                        </a:spcAft>
                      </a:pPr>
                      <a:r>
                        <a:rPr lang="en-US" sz="1400" kern="100" dirty="0">
                          <a:effectLst/>
                        </a:rPr>
                        <a:t>Kansas City Area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100" dirty="0">
                          <a:effectLst/>
                        </a:rPr>
                        <a:t>St. Louis Area</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100" dirty="0">
                          <a:effectLst/>
                        </a:rPr>
                        <a:t>Kansas City Area</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kern="100" dirty="0">
                          <a:effectLst/>
                        </a:rPr>
                        <a:t>St Louis Area</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4344004"/>
                  </a:ext>
                </a:extLst>
              </a:tr>
              <a:tr h="0">
                <a:tc>
                  <a:txBody>
                    <a:bodyPr/>
                    <a:lstStyle/>
                    <a:p>
                      <a:pPr marL="0" marR="0">
                        <a:lnSpc>
                          <a:spcPct val="107000"/>
                        </a:lnSpc>
                        <a:spcBef>
                          <a:spcPts val="0"/>
                        </a:spcBef>
                        <a:spcAft>
                          <a:spcPts val="0"/>
                        </a:spcAft>
                      </a:pPr>
                      <a:r>
                        <a:rPr lang="en-US" sz="1100" b="0" kern="100" dirty="0">
                          <a:effectLst/>
                        </a:rPr>
                        <a:t>Allen Village</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Gateway Science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Academy for the Integrated Arts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City Carden Montessori</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0781895"/>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Lift for Life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Citizens of the World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Kairos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463505"/>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Leadership School - Normandy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Crossroads Charter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Momentum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266089"/>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Atlas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Ewing Marion Kauffman School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The Biome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016014"/>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St. Louis Voices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Gordon Parks Elementary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Lafayette Preparatory School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280589"/>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Believe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Guadalupe Centers Schools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Northside Community School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050851"/>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Confluence Academies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Hogan Preparatory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St. Louis Language Immersion School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886311"/>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err="1">
                          <a:effectLst/>
                        </a:rPr>
                        <a:t>Kipp</a:t>
                      </a:r>
                      <a:r>
                        <a:rPr lang="en-US" sz="1100" kern="100" dirty="0">
                          <a:effectLst/>
                        </a:rPr>
                        <a:t> St. Louis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Hope Leadership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7868020"/>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Premier Charter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KC International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9755360"/>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The Soulard School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Kipp Endeavor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01331"/>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Scuola Vita Nuova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92110"/>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Brookside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048466"/>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DeLaSalle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0045920"/>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Genesis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315195"/>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Hope Leadership</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580227"/>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Lee A. Tolbert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304393"/>
                  </a:ext>
                </a:extLst>
              </a:tr>
              <a:tr h="0">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KC Girls Prep Academy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600494"/>
                  </a:ext>
                </a:extLst>
              </a:tr>
            </a:tbl>
          </a:graphicData>
        </a:graphic>
      </p:graphicFrame>
    </p:spTree>
    <p:extLst>
      <p:ext uri="{BB962C8B-B14F-4D97-AF65-F5344CB8AC3E}">
        <p14:creationId xmlns:p14="http://schemas.microsoft.com/office/powerpoint/2010/main" val="2236869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A521D-DA9B-42FE-D69B-8C7861DA23C0}"/>
              </a:ext>
            </a:extLst>
          </p:cNvPr>
          <p:cNvSpPr>
            <a:spLocks noGrp="1"/>
          </p:cNvSpPr>
          <p:nvPr>
            <p:ph type="body" sz="quarter" idx="10"/>
          </p:nvPr>
        </p:nvSpPr>
        <p:spPr>
          <a:xfrm>
            <a:off x="1828800" y="2343150"/>
            <a:ext cx="5257800" cy="762000"/>
          </a:xfrm>
        </p:spPr>
        <p:txBody>
          <a:bodyPr>
            <a:normAutofit fontScale="40000" lnSpcReduction="20000"/>
          </a:bodyPr>
          <a:lstStyle/>
          <a:p>
            <a:endParaRPr lang="en-US" sz="2800" dirty="0"/>
          </a:p>
          <a:p>
            <a:r>
              <a:rPr lang="en-US" sz="8600" dirty="0"/>
              <a:t>Questions/Comments</a:t>
            </a:r>
          </a:p>
        </p:txBody>
      </p:sp>
    </p:spTree>
    <p:extLst>
      <p:ext uri="{BB962C8B-B14F-4D97-AF65-F5344CB8AC3E}">
        <p14:creationId xmlns:p14="http://schemas.microsoft.com/office/powerpoint/2010/main" val="283822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229600" y="196850"/>
            <a:ext cx="7620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2"/>
          </p:nvPr>
        </p:nvSpPr>
        <p:spPr/>
        <p:txBody>
          <a:bodyPr>
            <a:normAutofit fontScale="62500" lnSpcReduction="20000"/>
          </a:bodyPr>
          <a:lstStyle/>
          <a:p>
            <a:r>
              <a:rPr lang="en-US" sz="2800"/>
              <a:t>Missouri Department of Elementary and Secondary Education </a:t>
            </a:r>
            <a:endParaRPr lang="en-US" dirty="0"/>
          </a:p>
        </p:txBody>
      </p:sp>
      <p:sp>
        <p:nvSpPr>
          <p:cNvPr id="4" name="Google Shape;311;p23">
            <a:extLst>
              <a:ext uri="{FF2B5EF4-FFF2-40B4-BE49-F238E27FC236}">
                <a16:creationId xmlns:a16="http://schemas.microsoft.com/office/drawing/2014/main" id="{3A2BA8B2-AB3D-D39B-E6C6-854230EE9940}"/>
              </a:ext>
            </a:extLst>
          </p:cNvPr>
          <p:cNvSpPr>
            <a:spLocks noGrp="1"/>
          </p:cNvSpPr>
          <p:nvPr>
            <p:ph type="body" sz="quarter" idx="11"/>
          </p:nvPr>
        </p:nvSpPr>
        <p:spPr>
          <a:xfrm>
            <a:off x="2241550" y="1581150"/>
            <a:ext cx="6400800" cy="2031285"/>
          </a:xfrm>
          <a:prstGeom prst="rect">
            <a:avLst/>
          </a:prstGeom>
          <a:noFill/>
          <a:ln>
            <a:noFill/>
          </a:ln>
        </p:spPr>
        <p:txBody>
          <a:bodyPr spcFirstLastPara="1" wrap="square" lIns="91425" tIns="45700" rIns="91425" bIns="45700" anchor="t" anchorCtr="0">
            <a:spAutoFit/>
          </a:bodyPr>
          <a:lstStyle/>
          <a:p>
            <a:pPr>
              <a:spcBef>
                <a:spcPts val="0"/>
              </a:spcBef>
            </a:pPr>
            <a:br>
              <a:rPr lang="en-US" sz="1100" b="0" dirty="0">
                <a:effectLst/>
                <a:latin typeface="Calibri" panose="020F0502020204030204" pitchFamily="34" charset="0"/>
                <a:cs typeface="Calibri" panose="020F0502020204030204" pitchFamily="34" charset="0"/>
              </a:rPr>
            </a:br>
            <a:r>
              <a:rPr lang="en-US" sz="1050" b="0" dirty="0">
                <a:effectLst/>
                <a:latin typeface="Calibri" panose="020F0502020204030204" pitchFamily="34" charset="0"/>
                <a:cs typeface="Calibri" panose="020F0502020204030204" pitchFamily="34" charset="0"/>
              </a:rPr>
              <a:t>T</a:t>
            </a:r>
            <a:r>
              <a:rPr lang="en-US" sz="1050" b="0" i="0" dirty="0">
                <a:effectLst/>
                <a:latin typeface="Segoe UI" panose="020B0502040204020203" pitchFamily="34" charset="0"/>
              </a:rPr>
              <a:t>he Department of Elementary and Secondary Education does not discriminate on the basis of race, color, religion, sex,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7th Floor, 205 Jefferson Street, P.O. Box 480, Jefferson City, MO 65102-0480; telephone number 573-522-1775 or TTY 800-735-2966; fax number 573-522-4883; email </a:t>
            </a:r>
            <a:r>
              <a:rPr lang="en-US" sz="1050" b="1" i="0" u="sng" dirty="0">
                <a:solidFill>
                  <a:srgbClr val="0000FF"/>
                </a:solidFill>
                <a:effectLst/>
                <a:latin typeface="Segoe UI" panose="020B0502040204020203" pitchFamily="34" charset="0"/>
                <a:hlinkClick r:id="rId3"/>
              </a:rPr>
              <a:t>civilrights@dese.mo.gov.</a:t>
            </a:r>
            <a:endParaRPr lang="en-US" sz="1050" b="0" i="0" dirty="0">
              <a:effectLst/>
              <a:latin typeface="Segoe UI" panose="020B0502040204020203" pitchFamily="34" charset="0"/>
            </a:endParaRPr>
          </a:p>
          <a:p>
            <a:pPr rtl="0">
              <a:spcBef>
                <a:spcPts val="0"/>
              </a:spcBef>
              <a:spcAft>
                <a:spcPts val="0"/>
              </a:spcAft>
            </a:pPr>
            <a:br>
              <a:rPr lang="en-US" sz="1100" dirty="0"/>
            </a:br>
            <a:endParaRPr dirty="0"/>
          </a:p>
        </p:txBody>
      </p:sp>
    </p:spTree>
    <p:extLst>
      <p:ext uri="{BB962C8B-B14F-4D97-AF65-F5344CB8AC3E}">
        <p14:creationId xmlns:p14="http://schemas.microsoft.com/office/powerpoint/2010/main" val="328068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A521D-DA9B-42FE-D69B-8C7861DA23C0}"/>
              </a:ext>
            </a:extLst>
          </p:cNvPr>
          <p:cNvSpPr>
            <a:spLocks noGrp="1"/>
          </p:cNvSpPr>
          <p:nvPr>
            <p:ph type="body" sz="quarter" idx="10"/>
          </p:nvPr>
        </p:nvSpPr>
        <p:spPr>
          <a:xfrm>
            <a:off x="1828800" y="2343150"/>
            <a:ext cx="5257800" cy="914400"/>
          </a:xfrm>
        </p:spPr>
        <p:txBody>
          <a:bodyPr>
            <a:noAutofit/>
          </a:bodyPr>
          <a:lstStyle/>
          <a:p>
            <a:r>
              <a:rPr lang="en-US" sz="2800" dirty="0"/>
              <a:t>Overview of Continuous Improvement </a:t>
            </a:r>
          </a:p>
        </p:txBody>
      </p:sp>
    </p:spTree>
    <p:extLst>
      <p:ext uri="{BB962C8B-B14F-4D97-AF65-F5344CB8AC3E}">
        <p14:creationId xmlns:p14="http://schemas.microsoft.com/office/powerpoint/2010/main" val="358609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04800" y="133350"/>
            <a:ext cx="6400800" cy="495947"/>
          </a:xfrm>
        </p:spPr>
        <p:txBody>
          <a:bodyPr>
            <a:normAutofit fontScale="62500" lnSpcReduction="20000"/>
          </a:bodyPr>
          <a:lstStyle/>
          <a:p>
            <a:r>
              <a:rPr lang="en-US" b="1" dirty="0"/>
              <a:t>Cycle 2 – Continuous School Improvement Requirements</a:t>
            </a:r>
          </a:p>
        </p:txBody>
      </p:sp>
      <p:sp>
        <p:nvSpPr>
          <p:cNvPr id="2" name="Slide Number Placeholder 1"/>
          <p:cNvSpPr>
            <a:spLocks noGrp="1"/>
          </p:cNvSpPr>
          <p:nvPr>
            <p:ph type="title" idx="4294967295"/>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CE3E6BF3-4E6F-C0C1-E126-BDCCE34276F1}"/>
              </a:ext>
            </a:extLst>
          </p:cNvPr>
          <p:cNvSpPr>
            <a:spLocks noGrp="1"/>
          </p:cNvSpPr>
          <p:nvPr>
            <p:ph sz="quarter" idx="11"/>
          </p:nvPr>
        </p:nvSpPr>
        <p:spPr>
          <a:xfrm>
            <a:off x="152400" y="742950"/>
            <a:ext cx="8839200" cy="3962400"/>
          </a:xfrm>
        </p:spPr>
        <p:txBody>
          <a:bodyPr>
            <a:normAutofit/>
          </a:bodyPr>
          <a:lstStyle/>
          <a:p>
            <a:r>
              <a:rPr lang="en-US" sz="2000" dirty="0"/>
              <a:t>Continuous Improvement requirements will continue to be 30% of the Annual Performance Report (APR).</a:t>
            </a:r>
          </a:p>
        </p:txBody>
      </p:sp>
      <p:graphicFrame>
        <p:nvGraphicFramePr>
          <p:cNvPr id="6" name="Diagram 5">
            <a:extLst>
              <a:ext uri="{FF2B5EF4-FFF2-40B4-BE49-F238E27FC236}">
                <a16:creationId xmlns:a16="http://schemas.microsoft.com/office/drawing/2014/main" id="{641DC824-D8C4-8387-BAAA-621D87871C70}"/>
              </a:ext>
            </a:extLst>
          </p:cNvPr>
          <p:cNvGraphicFramePr/>
          <p:nvPr>
            <p:extLst>
              <p:ext uri="{D42A27DB-BD31-4B8C-83A1-F6EECF244321}">
                <p14:modId xmlns:p14="http://schemas.microsoft.com/office/powerpoint/2010/main" val="881501978"/>
              </p:ext>
            </p:extLst>
          </p:nvPr>
        </p:nvGraphicFramePr>
        <p:xfrm>
          <a:off x="609600" y="1428750"/>
          <a:ext cx="8001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1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US" b="1" dirty="0"/>
              <a:t>Cycle 1 vs. Cycle 2 Comparison</a:t>
            </a:r>
          </a:p>
        </p:txBody>
      </p:sp>
      <p:sp>
        <p:nvSpPr>
          <p:cNvPr id="2" name="Slide Number Placeholder 1"/>
          <p:cNvSpPr>
            <a:spLocks noGrp="1"/>
          </p:cNvSpPr>
          <p:nvPr>
            <p:ph type="title" idx="4294967295"/>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Content Placeholder 10">
            <a:extLst>
              <a:ext uri="{FF2B5EF4-FFF2-40B4-BE49-F238E27FC236}">
                <a16:creationId xmlns:a16="http://schemas.microsoft.com/office/drawing/2014/main" id="{358F787D-3897-0926-ABDD-25CE84702D52}"/>
              </a:ext>
            </a:extLst>
          </p:cNvPr>
          <p:cNvPicPr>
            <a:picLocks noGrp="1" noChangeAspect="1"/>
          </p:cNvPicPr>
          <p:nvPr>
            <p:ph sz="quarter" idx="11"/>
          </p:nvPr>
        </p:nvPicPr>
        <p:blipFill>
          <a:blip r:embed="rId3"/>
          <a:stretch>
            <a:fillRect/>
          </a:stretch>
        </p:blipFill>
        <p:spPr>
          <a:xfrm>
            <a:off x="935149" y="819150"/>
            <a:ext cx="7273701" cy="3886200"/>
          </a:xfrm>
        </p:spPr>
      </p:pic>
    </p:spTree>
    <p:extLst>
      <p:ext uri="{BB962C8B-B14F-4D97-AF65-F5344CB8AC3E}">
        <p14:creationId xmlns:p14="http://schemas.microsoft.com/office/powerpoint/2010/main" val="268726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9A521D-DA9B-42FE-D69B-8C7861DA23C0}"/>
              </a:ext>
            </a:extLst>
          </p:cNvPr>
          <p:cNvSpPr>
            <a:spLocks noGrp="1"/>
          </p:cNvSpPr>
          <p:nvPr>
            <p:ph type="body" sz="quarter" idx="10"/>
          </p:nvPr>
        </p:nvSpPr>
        <p:spPr>
          <a:xfrm>
            <a:off x="1828800" y="2343150"/>
            <a:ext cx="5257800" cy="762000"/>
          </a:xfrm>
        </p:spPr>
        <p:txBody>
          <a:bodyPr>
            <a:normAutofit fontScale="25000" lnSpcReduction="20000"/>
          </a:bodyPr>
          <a:lstStyle/>
          <a:p>
            <a:endParaRPr lang="en-US" sz="2800" dirty="0"/>
          </a:p>
          <a:p>
            <a:r>
              <a:rPr lang="en-US" sz="8600" dirty="0"/>
              <a:t>Continuous School Improvement </a:t>
            </a:r>
          </a:p>
          <a:p>
            <a:r>
              <a:rPr lang="en-US" sz="8600" dirty="0"/>
              <a:t>Cycle 2</a:t>
            </a:r>
          </a:p>
        </p:txBody>
      </p:sp>
    </p:spTree>
    <p:extLst>
      <p:ext uri="{BB962C8B-B14F-4D97-AF65-F5344CB8AC3E}">
        <p14:creationId xmlns:p14="http://schemas.microsoft.com/office/powerpoint/2010/main" val="68513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a:extLst>
              <a:ext uri="{FF2B5EF4-FFF2-40B4-BE49-F238E27FC236}">
                <a16:creationId xmlns:a16="http://schemas.microsoft.com/office/drawing/2014/main" id="{ED6F16F1-20F3-782D-AA53-E61399FE1A43}"/>
              </a:ext>
            </a:extLst>
          </p:cNvPr>
          <p:cNvSpPr>
            <a:spLocks noGrp="1"/>
          </p:cNvSpPr>
          <p:nvPr>
            <p:ph sz="quarter" idx="11"/>
          </p:nvPr>
        </p:nvSpPr>
        <p:spPr/>
        <p:txBody>
          <a:bodyPr>
            <a:normAutofit fontScale="85000" lnSpcReduction="20000"/>
          </a:bodyPr>
          <a:lstStyle/>
          <a:p>
            <a:r>
              <a:rPr lang="en-US" dirty="0"/>
              <a:t>18 LEAs participated in the pilot process</a:t>
            </a:r>
          </a:p>
          <a:p>
            <a:r>
              <a:rPr lang="en-US" dirty="0"/>
              <a:t>Pilot timeframe: September – December</a:t>
            </a:r>
          </a:p>
          <a:p>
            <a:r>
              <a:rPr lang="en-US" dirty="0"/>
              <a:t>LEAs were provided with expectations in 4 areas:</a:t>
            </a:r>
          </a:p>
          <a:p>
            <a:pPr lvl="1"/>
            <a:r>
              <a:rPr lang="en-US" dirty="0"/>
              <a:t>CSIP</a:t>
            </a:r>
          </a:p>
          <a:p>
            <a:pPr lvl="1"/>
            <a:r>
              <a:rPr lang="en-US" dirty="0"/>
              <a:t>CSIP Fidelity of Implementation Rubric</a:t>
            </a:r>
          </a:p>
          <a:p>
            <a:pPr lvl="1"/>
            <a:r>
              <a:rPr lang="en-US" dirty="0"/>
              <a:t>Priorities for Continuous Improvement</a:t>
            </a:r>
          </a:p>
          <a:p>
            <a:pPr lvl="1"/>
            <a:r>
              <a:rPr lang="en-US" dirty="0"/>
              <a:t>Implementation Responses</a:t>
            </a:r>
          </a:p>
          <a:p>
            <a:r>
              <a:rPr lang="en-US" dirty="0"/>
              <a:t>LEAs were also provided with suggested upload documents and an upload format</a:t>
            </a:r>
          </a:p>
          <a:p>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lstStyle/>
          <a:p>
            <a:r>
              <a:rPr lang="en-US" dirty="0"/>
              <a:t>Review of Pilot Process</a:t>
            </a:r>
          </a:p>
        </p:txBody>
      </p:sp>
    </p:spTree>
    <p:extLst>
      <p:ext uri="{BB962C8B-B14F-4D97-AF65-F5344CB8AC3E}">
        <p14:creationId xmlns:p14="http://schemas.microsoft.com/office/powerpoint/2010/main" val="421882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ACF-4CB2-EEFC-1B77-4A4745C85012}"/>
              </a:ext>
            </a:extLst>
          </p:cNvPr>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a:extLst>
              <a:ext uri="{FF2B5EF4-FFF2-40B4-BE49-F238E27FC236}">
                <a16:creationId xmlns:a16="http://schemas.microsoft.com/office/drawing/2014/main" id="{ED6F16F1-20F3-782D-AA53-E61399FE1A43}"/>
              </a:ext>
            </a:extLst>
          </p:cNvPr>
          <p:cNvSpPr>
            <a:spLocks noGrp="1"/>
          </p:cNvSpPr>
          <p:nvPr>
            <p:ph sz="quarter" idx="11"/>
          </p:nvPr>
        </p:nvSpPr>
        <p:spPr/>
        <p:txBody>
          <a:bodyPr>
            <a:normAutofit lnSpcReduction="10000"/>
          </a:bodyPr>
          <a:lstStyle/>
          <a:p>
            <a:r>
              <a:rPr lang="en-US" dirty="0"/>
              <a:t>Area Supervisors worked with LEA leaders throughout the process to refine expectations and to develop an alternate upload format.</a:t>
            </a:r>
          </a:p>
          <a:p>
            <a:r>
              <a:rPr lang="en-US" dirty="0"/>
              <a:t>Pilot LEAs participated in a survey at the completion of the process and participated in a follow-up Webex, as a final review of the process.</a:t>
            </a:r>
          </a:p>
          <a:p>
            <a:r>
              <a:rPr lang="en-US" dirty="0"/>
              <a:t>Information about the Pilot work was shared with the MSIP Advisory Committee (MAC).</a:t>
            </a:r>
          </a:p>
          <a:p>
            <a:pPr marL="112712"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1748B192-7A51-98CC-790C-976989125B87}"/>
              </a:ext>
            </a:extLst>
          </p:cNvPr>
          <p:cNvSpPr>
            <a:spLocks noGrp="1"/>
          </p:cNvSpPr>
          <p:nvPr>
            <p:ph type="body" sz="quarter" idx="10"/>
          </p:nvPr>
        </p:nvSpPr>
        <p:spPr/>
        <p:txBody>
          <a:bodyPr/>
          <a:lstStyle/>
          <a:p>
            <a:r>
              <a:rPr lang="en-US" dirty="0"/>
              <a:t>Review of Pilot Process</a:t>
            </a:r>
          </a:p>
        </p:txBody>
      </p:sp>
    </p:spTree>
    <p:extLst>
      <p:ext uri="{BB962C8B-B14F-4D97-AF65-F5344CB8AC3E}">
        <p14:creationId xmlns:p14="http://schemas.microsoft.com/office/powerpoint/2010/main" val="81302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DC513-F33F-43BD-599D-E6DC6B7B82FB}"/>
              </a:ext>
            </a:extLst>
          </p:cNvPr>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a:extLst>
              <a:ext uri="{FF2B5EF4-FFF2-40B4-BE49-F238E27FC236}">
                <a16:creationId xmlns:a16="http://schemas.microsoft.com/office/drawing/2014/main" id="{854FEC29-E2D7-95CA-D39D-0FD970E24F45}"/>
              </a:ext>
            </a:extLst>
          </p:cNvPr>
          <p:cNvSpPr>
            <a:spLocks noGrp="1"/>
          </p:cNvSpPr>
          <p:nvPr>
            <p:ph sz="quarter" idx="11"/>
          </p:nvPr>
        </p:nvSpPr>
        <p:spPr/>
        <p:txBody>
          <a:bodyPr>
            <a:normAutofit fontScale="77500" lnSpcReduction="20000"/>
          </a:bodyPr>
          <a:lstStyle/>
          <a:p>
            <a:endParaRPr lang="en-US" dirty="0"/>
          </a:p>
          <a:p>
            <a:endParaRPr lang="en-US" dirty="0"/>
          </a:p>
          <a:p>
            <a:pPr marL="112712" indent="0">
              <a:buNone/>
            </a:pPr>
            <a:endParaRPr lang="en-US" dirty="0"/>
          </a:p>
          <a:p>
            <a:endParaRPr lang="en-US" dirty="0"/>
          </a:p>
          <a:p>
            <a:endParaRPr lang="en-US" dirty="0"/>
          </a:p>
          <a:p>
            <a:endParaRPr lang="en-US" dirty="0"/>
          </a:p>
          <a:p>
            <a:r>
              <a:rPr lang="en-US" dirty="0"/>
              <a:t>LEAs were placed into two rounds and notified in September 2024.</a:t>
            </a:r>
          </a:p>
          <a:p>
            <a:r>
              <a:rPr lang="en-US" dirty="0"/>
              <a:t>Feedback regarding reviews will be provided by Area Supervisors after each round.</a:t>
            </a:r>
          </a:p>
          <a:p>
            <a:endParaRPr lang="en-US" dirty="0"/>
          </a:p>
          <a:p>
            <a:pPr marL="112712" indent="0">
              <a:buNone/>
            </a:pPr>
            <a:endParaRPr lang="en-US" dirty="0"/>
          </a:p>
        </p:txBody>
      </p:sp>
      <p:sp>
        <p:nvSpPr>
          <p:cNvPr id="4" name="Text Placeholder 3">
            <a:extLst>
              <a:ext uri="{FF2B5EF4-FFF2-40B4-BE49-F238E27FC236}">
                <a16:creationId xmlns:a16="http://schemas.microsoft.com/office/drawing/2014/main" id="{47D17C32-FD48-2DEF-284D-6AA93F9B0B30}"/>
              </a:ext>
            </a:extLst>
          </p:cNvPr>
          <p:cNvSpPr>
            <a:spLocks noGrp="1"/>
          </p:cNvSpPr>
          <p:nvPr>
            <p:ph type="body" sz="quarter" idx="10"/>
          </p:nvPr>
        </p:nvSpPr>
        <p:spPr>
          <a:xfrm>
            <a:off x="381000" y="37129"/>
            <a:ext cx="6400800" cy="592491"/>
          </a:xfrm>
        </p:spPr>
        <p:txBody>
          <a:bodyPr/>
          <a:lstStyle/>
          <a:p>
            <a:r>
              <a:rPr lang="en-US" dirty="0"/>
              <a:t>Timeline and Implementation</a:t>
            </a:r>
          </a:p>
        </p:txBody>
      </p:sp>
      <p:graphicFrame>
        <p:nvGraphicFramePr>
          <p:cNvPr id="6" name="Table 5">
            <a:extLst>
              <a:ext uri="{FF2B5EF4-FFF2-40B4-BE49-F238E27FC236}">
                <a16:creationId xmlns:a16="http://schemas.microsoft.com/office/drawing/2014/main" id="{3155F458-20B6-E236-365B-35C2CEA4A20C}"/>
              </a:ext>
            </a:extLst>
          </p:cNvPr>
          <p:cNvGraphicFramePr>
            <a:graphicFrameLocks noGrp="1"/>
          </p:cNvGraphicFramePr>
          <p:nvPr>
            <p:extLst>
              <p:ext uri="{D42A27DB-BD31-4B8C-83A1-F6EECF244321}">
                <p14:modId xmlns:p14="http://schemas.microsoft.com/office/powerpoint/2010/main" val="1178868305"/>
              </p:ext>
            </p:extLst>
          </p:nvPr>
        </p:nvGraphicFramePr>
        <p:xfrm>
          <a:off x="609600" y="895350"/>
          <a:ext cx="7696200" cy="21031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935162674"/>
                    </a:ext>
                  </a:extLst>
                </a:gridCol>
                <a:gridCol w="1752600">
                  <a:extLst>
                    <a:ext uri="{9D8B030D-6E8A-4147-A177-3AD203B41FA5}">
                      <a16:colId xmlns:a16="http://schemas.microsoft.com/office/drawing/2014/main" val="2867102578"/>
                    </a:ext>
                  </a:extLst>
                </a:gridCol>
                <a:gridCol w="1981200">
                  <a:extLst>
                    <a:ext uri="{9D8B030D-6E8A-4147-A177-3AD203B41FA5}">
                      <a16:colId xmlns:a16="http://schemas.microsoft.com/office/drawing/2014/main" val="930432178"/>
                    </a:ext>
                  </a:extLst>
                </a:gridCol>
                <a:gridCol w="2667000">
                  <a:extLst>
                    <a:ext uri="{9D8B030D-6E8A-4147-A177-3AD203B41FA5}">
                      <a16:colId xmlns:a16="http://schemas.microsoft.com/office/drawing/2014/main" val="1637471322"/>
                    </a:ext>
                  </a:extLst>
                </a:gridCol>
              </a:tblGrid>
              <a:tr h="457200">
                <a:tc>
                  <a:txBody>
                    <a:bodyPr/>
                    <a:lstStyle/>
                    <a:p>
                      <a:pPr algn="ctr"/>
                      <a:r>
                        <a:rPr lang="en-US" sz="2400" dirty="0"/>
                        <a:t>Round</a:t>
                      </a:r>
                    </a:p>
                  </a:txBody>
                  <a:tcPr/>
                </a:tc>
                <a:tc>
                  <a:txBody>
                    <a:bodyPr/>
                    <a:lstStyle/>
                    <a:p>
                      <a:pPr algn="ctr"/>
                      <a:r>
                        <a:rPr lang="en-US" sz="2400" dirty="0"/>
                        <a:t>Start Date</a:t>
                      </a:r>
                    </a:p>
                  </a:txBody>
                  <a:tcPr/>
                </a:tc>
                <a:tc>
                  <a:txBody>
                    <a:bodyPr/>
                    <a:lstStyle/>
                    <a:p>
                      <a:pPr algn="ctr"/>
                      <a:r>
                        <a:rPr lang="en-US" sz="2400" dirty="0"/>
                        <a:t>Due Date</a:t>
                      </a:r>
                    </a:p>
                  </a:txBody>
                  <a:tcPr/>
                </a:tc>
                <a:tc>
                  <a:txBody>
                    <a:bodyPr/>
                    <a:lstStyle/>
                    <a:p>
                      <a:pPr algn="ctr"/>
                      <a:r>
                        <a:rPr lang="en-US" sz="2400" dirty="0"/>
                        <a:t>Review Period</a:t>
                      </a:r>
                    </a:p>
                  </a:txBody>
                  <a:tcPr/>
                </a:tc>
                <a:extLst>
                  <a:ext uri="{0D108BD9-81ED-4DB2-BD59-A6C34878D82A}">
                    <a16:rowId xmlns:a16="http://schemas.microsoft.com/office/drawing/2014/main" val="3524306610"/>
                  </a:ext>
                </a:extLst>
              </a:tr>
              <a:tr h="370840">
                <a:tc>
                  <a:txBody>
                    <a:bodyPr/>
                    <a:lstStyle/>
                    <a:p>
                      <a:pPr algn="ctr"/>
                      <a:r>
                        <a:rPr lang="en-US" sz="2400" dirty="0"/>
                        <a:t>1</a:t>
                      </a:r>
                    </a:p>
                  </a:txBody>
                  <a:tcPr/>
                </a:tc>
                <a:tc>
                  <a:txBody>
                    <a:bodyPr/>
                    <a:lstStyle/>
                    <a:p>
                      <a:pPr algn="ctr"/>
                      <a:r>
                        <a:rPr lang="en-US" sz="2400" dirty="0"/>
                        <a:t>August 1, 2025</a:t>
                      </a:r>
                    </a:p>
                  </a:txBody>
                  <a:tcPr/>
                </a:tc>
                <a:tc>
                  <a:txBody>
                    <a:bodyPr/>
                    <a:lstStyle/>
                    <a:p>
                      <a:pPr algn="ctr"/>
                      <a:r>
                        <a:rPr lang="en-US" sz="2400" dirty="0"/>
                        <a:t>December 31, 2025</a:t>
                      </a:r>
                    </a:p>
                  </a:txBody>
                  <a:tcPr/>
                </a:tc>
                <a:tc>
                  <a:txBody>
                    <a:bodyPr/>
                    <a:lstStyle/>
                    <a:p>
                      <a:pPr algn="ctr"/>
                      <a:r>
                        <a:rPr lang="en-US" sz="2400" dirty="0"/>
                        <a:t>January 1 – </a:t>
                      </a:r>
                    </a:p>
                    <a:p>
                      <a:pPr algn="ctr"/>
                      <a:r>
                        <a:rPr lang="en-US" sz="2400" dirty="0"/>
                        <a:t>March 1, 2026</a:t>
                      </a:r>
                    </a:p>
                  </a:txBody>
                  <a:tcPr/>
                </a:tc>
                <a:extLst>
                  <a:ext uri="{0D108BD9-81ED-4DB2-BD59-A6C34878D82A}">
                    <a16:rowId xmlns:a16="http://schemas.microsoft.com/office/drawing/2014/main" val="2146040603"/>
                  </a:ext>
                </a:extLst>
              </a:tr>
              <a:tr h="370840">
                <a:tc>
                  <a:txBody>
                    <a:bodyPr/>
                    <a:lstStyle/>
                    <a:p>
                      <a:pPr algn="ctr"/>
                      <a:r>
                        <a:rPr lang="en-US" sz="2400" dirty="0"/>
                        <a:t>2</a:t>
                      </a:r>
                    </a:p>
                  </a:txBody>
                  <a:tcPr/>
                </a:tc>
                <a:tc>
                  <a:txBody>
                    <a:bodyPr/>
                    <a:lstStyle/>
                    <a:p>
                      <a:pPr algn="ctr"/>
                      <a:r>
                        <a:rPr lang="en-US" sz="2400" dirty="0"/>
                        <a:t>August 1, 2026</a:t>
                      </a:r>
                    </a:p>
                  </a:txBody>
                  <a:tcPr/>
                </a:tc>
                <a:tc>
                  <a:txBody>
                    <a:bodyPr/>
                    <a:lstStyle/>
                    <a:p>
                      <a:pPr algn="ctr"/>
                      <a:r>
                        <a:rPr lang="en-US" sz="2400" dirty="0"/>
                        <a:t>December 31, 2026</a:t>
                      </a:r>
                    </a:p>
                  </a:txBody>
                  <a:tcPr/>
                </a:tc>
                <a:tc>
                  <a:txBody>
                    <a:bodyPr/>
                    <a:lstStyle/>
                    <a:p>
                      <a:pPr algn="ctr"/>
                      <a:r>
                        <a:rPr lang="en-US" sz="2400" dirty="0"/>
                        <a:t>January 1 – </a:t>
                      </a:r>
                    </a:p>
                    <a:p>
                      <a:pPr algn="ctr"/>
                      <a:r>
                        <a:rPr lang="en-US" sz="2400" dirty="0"/>
                        <a:t>March 1, 2027</a:t>
                      </a:r>
                    </a:p>
                  </a:txBody>
                  <a:tcPr/>
                </a:tc>
                <a:extLst>
                  <a:ext uri="{0D108BD9-81ED-4DB2-BD59-A6C34878D82A}">
                    <a16:rowId xmlns:a16="http://schemas.microsoft.com/office/drawing/2014/main" val="1151086112"/>
                  </a:ext>
                </a:extLst>
              </a:tr>
            </a:tbl>
          </a:graphicData>
        </a:graphic>
      </p:graphicFrame>
    </p:spTree>
    <p:extLst>
      <p:ext uri="{BB962C8B-B14F-4D97-AF65-F5344CB8AC3E}">
        <p14:creationId xmlns:p14="http://schemas.microsoft.com/office/powerpoint/2010/main" val="1627089464"/>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2022 PPT Template</Template>
  <TotalTime>1207</TotalTime>
  <Words>881</Words>
  <Application>Microsoft Office PowerPoint</Application>
  <PresentationFormat>On-screen Show (16:9)</PresentationFormat>
  <Paragraphs>195</Paragraphs>
  <Slides>22</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Courier New</vt:lpstr>
      <vt:lpstr>Segoe UI</vt:lpstr>
      <vt:lpstr>Wingdings</vt:lpstr>
      <vt:lpstr>DESE Title Slides</vt:lpstr>
      <vt:lpstr>DESE Content Slides</vt:lpstr>
      <vt:lpstr>DESE Section Dividers</vt:lpstr>
      <vt:lpstr>DESE Closing Slides</vt:lpstr>
      <vt:lpstr>  Missouri School Improvement Program </vt:lpstr>
      <vt:lpstr>2</vt:lpstr>
      <vt:lpstr>PowerPoint Presentation</vt:lpstr>
      <vt:lpstr>4</vt:lpstr>
      <vt:lpstr>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Gabrielle</dc:creator>
  <cp:lastModifiedBy>Wahby, Robbyn</cp:lastModifiedBy>
  <cp:revision>24</cp:revision>
  <cp:lastPrinted>2025-01-16T13:57:33Z</cp:lastPrinted>
  <dcterms:created xsi:type="dcterms:W3CDTF">2024-10-16T13:34:03Z</dcterms:created>
  <dcterms:modified xsi:type="dcterms:W3CDTF">2025-03-14T17:02:38Z</dcterms:modified>
</cp:coreProperties>
</file>